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67" r:id="rId2"/>
    <p:sldId id="276" r:id="rId3"/>
    <p:sldId id="275" r:id="rId4"/>
    <p:sldId id="277" r:id="rId5"/>
    <p:sldId id="279" r:id="rId6"/>
    <p:sldId id="278" r:id="rId7"/>
    <p:sldId id="257" r:id="rId8"/>
    <p:sldId id="259" r:id="rId9"/>
    <p:sldId id="260" r:id="rId10"/>
    <p:sldId id="261" r:id="rId11"/>
    <p:sldId id="268" r:id="rId12"/>
    <p:sldId id="281" r:id="rId13"/>
    <p:sldId id="262" r:id="rId14"/>
    <p:sldId id="282" r:id="rId15"/>
    <p:sldId id="280" r:id="rId16"/>
    <p:sldId id="264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871B3-464C-4B3C-89A7-42A3AA5714FA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F5A3-BCEF-40EA-BE2A-09B0A2D36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43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0F5A3-BCEF-40EA-BE2A-09B0A2D3604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30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47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9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14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01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774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802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87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9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7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1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1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0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6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31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4FFA-4C3F-44A0-9836-D2EF6A67521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CB6F05-5690-426E-973F-9488C86A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45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48" y="0"/>
            <a:ext cx="913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 </a:t>
            </a:r>
            <a:r>
              <a:rPr lang="ru-RU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мини-проекты (укладываются в 1 урок);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краткосрочные (4-6 уроков);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среднесрочные;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долгосрочные.</a:t>
            </a:r>
          </a:p>
          <a:p>
            <a:pPr>
              <a:buFontTx/>
              <a:buNone/>
            </a:pPr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634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338665" y="162398"/>
            <a:ext cx="1033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</a:t>
            </a:r>
            <a:r>
              <a:rPr lang="ru-RU" sz="3000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 проекта</a:t>
            </a:r>
            <a:endParaRPr lang="ru-RU" sz="3000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schoo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6287" y="2615961"/>
            <a:ext cx="3125713" cy="4242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3944" y="1912765"/>
            <a:ext cx="877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Всякий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проект, независимо от типа, имеет практически одинаковую структуру. Это позволяет составить единую циклограмму проведения любого проекта - долгосрочного или краткосрочного, группового или индивидуального - вне зависимости от его тематики.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5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338665" y="162398"/>
            <a:ext cx="1033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</a:t>
            </a:r>
            <a:r>
              <a:rPr lang="ru-RU" sz="3000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 проекта</a:t>
            </a:r>
            <a:endParaRPr lang="ru-RU" sz="3000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78481" y="6383314"/>
            <a:ext cx="4271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Самооценка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самоанализ.</a:t>
            </a:r>
          </a:p>
          <a:p>
            <a:pPr marL="381000" indent="-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4" name="Рисунок 3" descr="schoo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6287" y="2618973"/>
            <a:ext cx="3125713" cy="42420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494" y="815982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Постановка проблемы.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0121" y="1230142"/>
            <a:ext cx="561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Выдвижение гипотез - путей решения.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6216" y="1644302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 деятельности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216" y="2095008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форм продукта.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6216" y="2512718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продукта: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699" y="2991924"/>
            <a:ext cx="452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5.1.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 информации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4786" y="3471130"/>
            <a:ext cx="589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5.2.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Структурирование информации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4786" y="3950336"/>
            <a:ext cx="502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5.3.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Изготовление продукта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4786" y="4436866"/>
            <a:ext cx="493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5.4.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Оформление продукта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8481" y="4927222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формы презентации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8481" y="5412586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презентации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78481" y="5898644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725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206062" y="76201"/>
            <a:ext cx="9360794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32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продуктов проектной деятельности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 bwMode="auto">
          <a:xfrm>
            <a:off x="515156" y="618183"/>
            <a:ext cx="10043376" cy="615610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dirty="0" smtClean="0"/>
              <a:t>видеофильм;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/>
              <a:t>выставка</a:t>
            </a:r>
            <a:r>
              <a:rPr lang="ru-RU" sz="2400" dirty="0"/>
              <a:t>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газета, журнал;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игра;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коллекция;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костюм;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модель;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музыкальное произведение</a:t>
            </a:r>
            <a:r>
              <a:rPr lang="ru-RU" sz="2400" dirty="0" smtClean="0"/>
              <a:t>;</a:t>
            </a:r>
            <a:endParaRPr lang="ru-RU" sz="2400" dirty="0"/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мультимедийный продукт</a:t>
            </a:r>
            <a:r>
              <a:rPr lang="ru-RU" sz="2400" dirty="0" smtClean="0"/>
              <a:t>;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оформление кабинета;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постановка;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праздник;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прогноз;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система школьного самоуправления;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справочник;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/>
              <a:t>учебное </a:t>
            </a:r>
            <a:r>
              <a:rPr lang="ru-RU" sz="2400" dirty="0" smtClean="0"/>
              <a:t>пособие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/>
              <a:t>экскурсия</a:t>
            </a:r>
            <a:r>
              <a:rPr lang="ru-RU" sz="2400" dirty="0"/>
              <a:t>. </a:t>
            </a:r>
          </a:p>
          <a:p>
            <a:pPr eaLnBrk="1" hangingPunct="1">
              <a:lnSpc>
                <a:spcPct val="150000"/>
              </a:lnSpc>
            </a:pPr>
            <a:endParaRPr lang="ru-RU" sz="2400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067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338665" y="162398"/>
            <a:ext cx="1033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</a:t>
            </a:r>
            <a:r>
              <a:rPr lang="ru-RU" sz="3000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 проекта</a:t>
            </a:r>
            <a:endParaRPr lang="ru-RU" sz="3000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78481" y="6383314"/>
            <a:ext cx="4271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Самооценка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самоанализ.</a:t>
            </a:r>
          </a:p>
          <a:p>
            <a:pPr marL="381000" indent="-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4" name="Рисунок 3" descr="schoo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6287" y="2618973"/>
            <a:ext cx="3125713" cy="42420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494" y="815982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Постановка проблемы.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0121" y="1230142"/>
            <a:ext cx="561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Выдвижение гипотез - путей решения.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6216" y="1644302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 деятельности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216" y="2095008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форм продукта.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6216" y="2512718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продукта: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699" y="2991924"/>
            <a:ext cx="452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5.1.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 информации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4786" y="3471130"/>
            <a:ext cx="589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5.2.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Структурирование информации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4786" y="3950336"/>
            <a:ext cx="502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5.3.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Изготовление продукта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4786" y="4436866"/>
            <a:ext cx="493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5.4.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Оформление продукта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8481" y="4927222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формы презентации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8481" y="5412586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презентации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78481" y="5898644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585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670" y="898890"/>
            <a:ext cx="9169757" cy="564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Деловая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игра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Демонстрация продукта, выполненного на основе информационных технологий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Инсценировка-диалог литературных или исторических персонажей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Игра с залом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Научная конференция, доклад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Пресс-конференция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Путешествие, экскурсия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Ролевая игра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Спектакль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Соревнование </a:t>
            </a: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ts val="1300"/>
              <a:buFont typeface="Arial" pitchFamily="34" charset="0"/>
              <a:buChar char="►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Телепередача и т.д.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4958" y="0"/>
            <a:ext cx="62215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Виды презентаций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962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03031" y="197476"/>
            <a:ext cx="9465972" cy="132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проект с точки зрения учащегося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 bwMode="auto">
          <a:xfrm>
            <a:off x="515155" y="1130280"/>
            <a:ext cx="9053848" cy="53606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200" dirty="0" smtClean="0"/>
              <a:t>возможность </a:t>
            </a:r>
            <a:r>
              <a:rPr lang="ru-RU" sz="2200" dirty="0"/>
              <a:t>делать что-то интересное самостоятельно, максимально используя свои возможности</a:t>
            </a:r>
            <a:r>
              <a:rPr lang="ru-RU" sz="2200" dirty="0" smtClean="0"/>
              <a:t>;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200" dirty="0" smtClean="0"/>
              <a:t>деятельность</a:t>
            </a:r>
            <a:r>
              <a:rPr lang="ru-RU" sz="2200" dirty="0"/>
              <a:t>, позволяющая проявить себя, попробовать свои силы, приложить свои знания, принести пользу и показать публично достигнутый результат; </a:t>
            </a:r>
            <a:endParaRPr lang="ru-RU" sz="2200" dirty="0" smtClean="0"/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200" dirty="0" smtClean="0"/>
              <a:t>деятельность</a:t>
            </a:r>
            <a:r>
              <a:rPr lang="ru-RU" sz="2200" dirty="0"/>
              <a:t>, направленная на решение интересной проблемы, сформулированной самими учащимися в виде цели и задачи.</a:t>
            </a:r>
          </a:p>
        </p:txBody>
      </p:sp>
    </p:spTree>
    <p:extLst>
      <p:ext uri="{BB962C8B-B14F-4D97-AF65-F5344CB8AC3E}">
        <p14:creationId xmlns:p14="http://schemas.microsoft.com/office/powerpoint/2010/main" xmlns="" val="28191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1269140_c412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01"/>
          <a:stretch>
            <a:fillRect/>
          </a:stretch>
        </p:blipFill>
        <p:spPr>
          <a:xfrm>
            <a:off x="9487436" y="3512840"/>
            <a:ext cx="2133600" cy="3345160"/>
          </a:xfrm>
          <a:prstGeom prst="rect">
            <a:avLst/>
          </a:prstGeom>
        </p:spPr>
      </p:pic>
      <p:sp>
        <p:nvSpPr>
          <p:cNvPr id="30722" name="Rectangle 2"/>
          <p:cNvSpPr>
            <a:spLocks noRot="1" noChangeArrowheads="1"/>
          </p:cNvSpPr>
          <p:nvPr/>
        </p:nvSpPr>
        <p:spPr bwMode="auto">
          <a:xfrm>
            <a:off x="-227201" y="217152"/>
            <a:ext cx="101603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именно </a:t>
            </a:r>
            <a:r>
              <a:rPr lang="ru-RU" sz="2800" b="1" dirty="0" err="1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общеучебные</a:t>
            </a:r>
            <a:r>
              <a:rPr lang="ru-RU" sz="28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умения и навыки </a:t>
            </a:r>
            <a:br>
              <a:rPr lang="ru-RU" sz="28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формируются в проектной деятельности </a:t>
            </a:r>
          </a:p>
        </p:txBody>
      </p:sp>
      <p:sp>
        <p:nvSpPr>
          <p:cNvPr id="30723" name="Rectangle 3"/>
          <p:cNvSpPr>
            <a:spLocks noRot="1" noChangeArrowheads="1"/>
          </p:cNvSpPr>
          <p:nvPr/>
        </p:nvSpPr>
        <p:spPr bwMode="auto">
          <a:xfrm>
            <a:off x="738155" y="3138834"/>
            <a:ext cx="8229600" cy="348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Arial" pitchFamily="34" charset="0"/>
              <a:buChar char="►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Поисковые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(исследовательские) умения: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самостоятельно генерировать идеи, т.е. изобретать способ действия, привлекая знания из различных областей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самостоятельно находить недостающую информацию в информационном поле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запрашивать необходимую информацию у эксперта (учителя, консультанта, специалиста)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находить несколько вариантов решения проблемы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выдвигать гипотезы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устанавливать причинно-следственные связи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17901" y="1273739"/>
            <a:ext cx="6096001" cy="1680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Arial" pitchFamily="34" charset="0"/>
              <a:buChar char="►"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Рефлексивные умения: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осмысливать задачу, для решения которой недостаточно знаний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отвечать на вопрос: чему нужно научиться для решения поставленной задачи? </a:t>
            </a:r>
          </a:p>
        </p:txBody>
      </p:sp>
    </p:spTree>
    <p:extLst>
      <p:ext uri="{BB962C8B-B14F-4D97-AF65-F5344CB8AC3E}">
        <p14:creationId xmlns:p14="http://schemas.microsoft.com/office/powerpoint/2010/main" xmlns="" val="23381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/>
          </p:cNvSpPr>
          <p:nvPr/>
        </p:nvSpPr>
        <p:spPr bwMode="auto">
          <a:xfrm>
            <a:off x="1259983" y="3590532"/>
            <a:ext cx="8229600" cy="224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Arial" pitchFamily="34" charset="0"/>
              <a:buChar char="►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Менеджерские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умения и навыки: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проектировать процесс (изделие)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планировать деятельность, время, ресурсы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принимать решения и прогнозировать их последствия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Навыки анализа собственной деятельности (ее хода и промежуточных результатов)</a:t>
            </a:r>
            <a:r>
              <a:rPr lang="ru-RU" sz="2000" dirty="0">
                <a:cs typeface="Times New Roman" pitchFamily="18" charset="0"/>
              </a:rPr>
              <a:t>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" name="Рисунок 2" descr="baby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028" y="746643"/>
            <a:ext cx="1257300" cy="1285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983" y="24418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Arial" pitchFamily="34" charset="0"/>
              <a:buChar char="►"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Умения и навыки работы в сотрудничестве: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Навыки коллективного планирования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взаимодействовать с любым партнером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Навыки взаимопомощи в группе в решении общих задач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Навыки делового партнерского общения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находить и исправлять ошибки в работе других участников группы </a:t>
            </a:r>
          </a:p>
        </p:txBody>
      </p:sp>
    </p:spTree>
    <p:extLst>
      <p:ext uri="{BB962C8B-B14F-4D97-AF65-F5344CB8AC3E}">
        <p14:creationId xmlns:p14="http://schemas.microsoft.com/office/powerpoint/2010/main" xmlns="" val="19711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/>
          </p:cNvSpPr>
          <p:nvPr/>
        </p:nvSpPr>
        <p:spPr bwMode="auto">
          <a:xfrm>
            <a:off x="1166191" y="3793530"/>
            <a:ext cx="8540750" cy="231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Arial" pitchFamily="34" charset="0"/>
              <a:buChar char="►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Презентационные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умения и навыки: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Навыки монологической речи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уверенно держать себя во время выступления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Артистические умения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использовать различные средства наглядности при выступлении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отвечать на незапланированные вопросы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dirty="0"/>
          </a:p>
        </p:txBody>
      </p:sp>
      <p:pic>
        <p:nvPicPr>
          <p:cNvPr id="4" name="Рисунок 3" descr="Изображение 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2191" y="1979650"/>
            <a:ext cx="3235072" cy="24263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6191" y="640822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Arial" pitchFamily="34" charset="0"/>
              <a:buChar char="►"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Коммуникативные умения: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инициировать учебное взаимодействие со взрослыми - вступать в диалог, задавать вопросы и т.д.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вести дискуссию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отстаивать свою точку зрения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Умение находить компромисс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000"/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Навыки интервьюирования, устного опроса и т.д. </a:t>
            </a:r>
          </a:p>
        </p:txBody>
      </p:sp>
    </p:spTree>
    <p:extLst>
      <p:ext uri="{BB962C8B-B14F-4D97-AF65-F5344CB8AC3E}">
        <p14:creationId xmlns:p14="http://schemas.microsoft.com/office/powerpoint/2010/main" xmlns="" val="16001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80" y="931572"/>
            <a:ext cx="8814396" cy="1785870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Создайте модель выпускника нашего 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80" y="3427988"/>
            <a:ext cx="9388699" cy="8349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Укажите 5 умений, наиболее важных с вашей точки зрения.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776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405"/>
            <a:ext cx="3218805" cy="7818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2770004"/>
            <a:ext cx="9196251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строка </a:t>
            </a:r>
            <a:r>
              <a:rPr lang="ru-RU" sz="2200" dirty="0"/>
              <a:t>– одно существительное, выражающее главную тему </a:t>
            </a:r>
            <a:r>
              <a:rPr lang="ru-RU" sz="2200" dirty="0" err="1"/>
              <a:t>cинквейна</a:t>
            </a:r>
            <a:r>
              <a:rPr lang="ru-RU" sz="2200" dirty="0"/>
              <a:t>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2 строка </a:t>
            </a:r>
            <a:r>
              <a:rPr lang="ru-RU" sz="2200" dirty="0"/>
              <a:t>– два прилагательных, выражающих главную мысль.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3 строка </a:t>
            </a:r>
            <a:r>
              <a:rPr lang="ru-RU" sz="2200" dirty="0"/>
              <a:t>– три глагола, описывающие действия в рамках темы.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4 строка </a:t>
            </a:r>
            <a:r>
              <a:rPr lang="ru-RU" sz="2200" dirty="0"/>
              <a:t>– фраза, несущая определенный смысл.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5 строка </a:t>
            </a:r>
            <a:r>
              <a:rPr lang="ru-RU" sz="2200" dirty="0"/>
              <a:t>– заключение в форме существительного (ассоциация с первым словом).</a:t>
            </a:r>
          </a:p>
          <a:p>
            <a:pPr>
              <a:lnSpc>
                <a:spcPct val="13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30" y="857092"/>
            <a:ext cx="9038871" cy="80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dirty="0"/>
              <a:t> (от фр. </a:t>
            </a:r>
            <a:r>
              <a:rPr lang="ru-RU" dirty="0" err="1"/>
              <a:t>cinquains</a:t>
            </a:r>
            <a:r>
              <a:rPr lang="ru-RU" dirty="0"/>
              <a:t>, англ. </a:t>
            </a:r>
            <a:r>
              <a:rPr lang="ru-RU" dirty="0" err="1"/>
              <a:t>cinquain</a:t>
            </a:r>
            <a:r>
              <a:rPr lang="ru-RU" dirty="0"/>
              <a:t>) – это творческая работа, которая имеет короткую форму стихотворения, состоящего из пяти нерифмованных строк.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129" y="1751713"/>
            <a:ext cx="9038871" cy="80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dirty="0"/>
              <a:t> – это не простое стихотворение, а стихотворение, написанное по следующим правилам:</a:t>
            </a:r>
          </a:p>
        </p:txBody>
      </p:sp>
    </p:spTree>
    <p:extLst>
      <p:ext uri="{BB962C8B-B14F-4D97-AF65-F5344CB8AC3E}">
        <p14:creationId xmlns:p14="http://schemas.microsoft.com/office/powerpoint/2010/main" xmlns="" val="20308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24" y="1652450"/>
            <a:ext cx="6311287" cy="47334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431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"</a:t>
            </a:r>
            <a:r>
              <a:rPr lang="ru-RU" sz="2800" b="1" i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 проектов - это не алгоритм, состоящий из четких этапов, а модель творческого мышления и </a:t>
            </a:r>
            <a:r>
              <a:rPr lang="ru-RU" sz="2800" b="1" i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принятия решений</a:t>
            </a:r>
            <a:r>
              <a:rPr lang="ru-RU" sz="2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" </a:t>
            </a:r>
          </a:p>
          <a:p>
            <a:pPr marL="342900" lvl="0" indent="-34290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Питт</a:t>
            </a:r>
            <a:r>
              <a:rPr lang="ru-RU" sz="2000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0826" y="663832"/>
            <a:ext cx="2465897" cy="5762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5529" y="663832"/>
            <a:ext cx="3032558" cy="5762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70" y="2392071"/>
            <a:ext cx="31038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самостоятельность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2262" y="2392071"/>
            <a:ext cx="27951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инициативность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070" y="3614821"/>
            <a:ext cx="37751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умение ставить цель и добиваться её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8745" y="3597800"/>
            <a:ext cx="36339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умение отстаивать свою точку зрения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79364" y="5013721"/>
            <a:ext cx="525713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умение </a:t>
            </a:r>
            <a:r>
              <a:rPr lang="ru-RU" sz="2400" dirty="0"/>
              <a:t>самостоятельно находить недостающую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14568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81" y="13823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- 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29" y="2087987"/>
            <a:ext cx="9427335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это сотрудничество </a:t>
            </a:r>
            <a:r>
              <a:rPr lang="ru-RU" sz="2400" dirty="0"/>
              <a:t>педагога и учащегося, развитие творческих способностей, является формой оценки в процессе непрерывного образования, дает возможность раннего формирования профессионально-значимых умений учащихся. Проектная технология нацелена на развитие личности школьников, их самостоятельности, творчества. Она позволяет сочетать все режимы работы: индивидуальный, парный, групповой, коллективный.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39166" y="230543"/>
            <a:ext cx="7891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"Единственный путь, ведущий к знаниям, - это деятельность".</a:t>
            </a:r>
            <a:b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Бернард Шоу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3" y="1043189"/>
            <a:ext cx="842278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ru-RU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Спорьте, заблуждайтесь, ошибайтесь, но ради бога, размышляйте, и хотя и криво, да сами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  <a:p>
            <a:pPr algn="r">
              <a:buFontTx/>
              <a:buNone/>
            </a:pP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buFontTx/>
              <a:buNone/>
            </a:pPr>
            <a:r>
              <a:rPr lang="ru-RU" sz="2000" dirty="0" smtClean="0"/>
              <a:t>немецкий драматург </a:t>
            </a:r>
            <a:r>
              <a:rPr lang="ru-RU" sz="2000" dirty="0"/>
              <a:t>и </a:t>
            </a:r>
            <a:r>
              <a:rPr lang="ru-RU" sz="2000" dirty="0" smtClean="0"/>
              <a:t>философ </a:t>
            </a:r>
            <a:r>
              <a:rPr lang="ru-RU" sz="2000" dirty="0"/>
              <a:t>Г.Э. </a:t>
            </a:r>
            <a:r>
              <a:rPr lang="ru-RU" sz="2000" dirty="0" smtClean="0"/>
              <a:t>Лессинг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864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04" y="944447"/>
            <a:ext cx="8596668" cy="127071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Прое́кт</a:t>
            </a:r>
            <a:r>
              <a:rPr lang="ru-RU" dirty="0"/>
              <a:t> </a:t>
            </a:r>
            <a:r>
              <a:rPr lang="ru-RU" sz="2800" dirty="0"/>
              <a:t>(</a:t>
            </a:r>
            <a:r>
              <a:rPr lang="ru-RU" sz="2800" dirty="0">
                <a:solidFill>
                  <a:schemeClr val="tx1"/>
                </a:solidFill>
              </a:rPr>
              <a:t>от лат. </a:t>
            </a:r>
            <a:r>
              <a:rPr lang="ru-RU" sz="2800" i="1" dirty="0" err="1">
                <a:solidFill>
                  <a:schemeClr val="tx1"/>
                </a:solidFill>
                <a:latin typeface="Arial" panose="020B0604020202020204" pitchFamily="34" charset="0"/>
              </a:rPr>
              <a:t>projectus</a:t>
            </a:r>
            <a:r>
              <a:rPr lang="ru-RU" sz="2800" dirty="0">
                <a:solidFill>
                  <a:schemeClr val="tx1"/>
                </a:solidFill>
              </a:rPr>
              <a:t> — </a:t>
            </a:r>
            <a:r>
              <a:rPr lang="ru-RU" sz="2800" i="1" dirty="0">
                <a:solidFill>
                  <a:schemeClr val="tx1"/>
                </a:solidFill>
              </a:rPr>
              <a:t>брошенный вперед, выступающий, выдающийся вперёд</a:t>
            </a:r>
            <a:r>
              <a:rPr lang="ru-RU" sz="2800" dirty="0"/>
              <a:t>)</a:t>
            </a:r>
            <a:r>
              <a:rPr lang="ru-RU" dirty="0"/>
              <a:t> —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914" y="2215163"/>
            <a:ext cx="8617179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это замысел</a:t>
            </a:r>
            <a:r>
              <a:rPr lang="ru-RU" sz="2400" dirty="0"/>
              <a:t>, идея, образ, воплощённые в форму описания, обоснования, расчётов, чертежей, раскрывающих сущность замысла и возможность его практической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1886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 rot="10800000">
            <a:off x="1701062" y="1589426"/>
            <a:ext cx="1368425" cy="43211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/>
              <a:t>ПРОЕКТ</a:t>
            </a:r>
          </a:p>
        </p:txBody>
      </p:sp>
      <p:sp>
        <p:nvSpPr>
          <p:cNvPr id="279560" name="AutoShape 8"/>
          <p:cNvSpPr>
            <a:spLocks noChangeArrowheads="1"/>
          </p:cNvSpPr>
          <p:nvPr/>
        </p:nvSpPr>
        <p:spPr bwMode="auto">
          <a:xfrm>
            <a:off x="3142511" y="1589425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проблема</a:t>
            </a:r>
          </a:p>
        </p:txBody>
      </p:sp>
      <p:sp>
        <p:nvSpPr>
          <p:cNvPr id="279561" name="AutoShape 9"/>
          <p:cNvSpPr>
            <a:spLocks noChangeArrowheads="1"/>
          </p:cNvSpPr>
          <p:nvPr/>
        </p:nvSpPr>
        <p:spPr bwMode="auto">
          <a:xfrm>
            <a:off x="3142511" y="2308564"/>
            <a:ext cx="4895850" cy="503237"/>
          </a:xfrm>
          <a:prstGeom prst="homePlate">
            <a:avLst>
              <a:gd name="adj" fmla="val 24321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проектирование (планирование)</a:t>
            </a:r>
          </a:p>
        </p:txBody>
      </p:sp>
      <p:sp>
        <p:nvSpPr>
          <p:cNvPr id="279562" name="AutoShape 10"/>
          <p:cNvSpPr>
            <a:spLocks noChangeArrowheads="1"/>
          </p:cNvSpPr>
          <p:nvPr/>
        </p:nvSpPr>
        <p:spPr bwMode="auto">
          <a:xfrm>
            <a:off x="3142511" y="3100725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поиск информации</a:t>
            </a:r>
          </a:p>
        </p:txBody>
      </p:sp>
      <p:sp>
        <p:nvSpPr>
          <p:cNvPr id="279563" name="AutoShape 11"/>
          <p:cNvSpPr>
            <a:spLocks noChangeArrowheads="1"/>
          </p:cNvSpPr>
          <p:nvPr/>
        </p:nvSpPr>
        <p:spPr bwMode="auto">
          <a:xfrm>
            <a:off x="3142511" y="3821450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продукт</a:t>
            </a:r>
          </a:p>
        </p:txBody>
      </p:sp>
      <p:sp>
        <p:nvSpPr>
          <p:cNvPr id="279564" name="AutoShape 12"/>
          <p:cNvSpPr>
            <a:spLocks noChangeArrowheads="1"/>
          </p:cNvSpPr>
          <p:nvPr/>
        </p:nvSpPr>
        <p:spPr bwMode="auto">
          <a:xfrm>
            <a:off x="3142511" y="5405775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портфолио (папка-отчёт)</a:t>
            </a:r>
          </a:p>
        </p:txBody>
      </p:sp>
      <p:sp>
        <p:nvSpPr>
          <p:cNvPr id="279565" name="AutoShape 13"/>
          <p:cNvSpPr>
            <a:spLocks noChangeArrowheads="1"/>
          </p:cNvSpPr>
          <p:nvPr/>
        </p:nvSpPr>
        <p:spPr bwMode="auto">
          <a:xfrm>
            <a:off x="3142511" y="4613614"/>
            <a:ext cx="4895850" cy="503237"/>
          </a:xfrm>
          <a:prstGeom prst="homePlate">
            <a:avLst>
              <a:gd name="adj" fmla="val 24321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презентация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824" y="269859"/>
            <a:ext cx="9171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современном понимании проект – это шесть «П» </a:t>
            </a:r>
          </a:p>
        </p:txBody>
      </p:sp>
    </p:spTree>
    <p:extLst>
      <p:ext uri="{BB962C8B-B14F-4D97-AF65-F5344CB8AC3E}">
        <p14:creationId xmlns:p14="http://schemas.microsoft.com/office/powerpoint/2010/main" xmlns="" val="17940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0" grpId="0" animBg="1"/>
      <p:bldP spid="279561" grpId="0" animBg="1"/>
      <p:bldP spid="279562" grpId="0" animBg="1"/>
      <p:bldP spid="279563" grpId="0" animBg="1"/>
      <p:bldP spid="279564" grpId="0" animBg="1"/>
      <p:bldP spid="2795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522787" y="352022"/>
            <a:ext cx="8596668" cy="132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доминирующей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деятельности: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 bwMode="auto">
          <a:xfrm>
            <a:off x="1298620" y="1582670"/>
            <a:ext cx="8229600" cy="508858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/>
              <a:t>исследовательские;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творческие;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практико-ориентированные;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информационные;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приключенческие;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игровые;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телекоммуникационные.</a:t>
            </a:r>
          </a:p>
          <a:p>
            <a:pPr>
              <a:buFontTx/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854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количеству участников проекта: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 bwMode="auto">
          <a:xfrm>
            <a:off x="1218246" y="2276499"/>
            <a:ext cx="8596668" cy="38807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tabLst>
                <a:tab pos="1143000" algn="l"/>
              </a:tabLst>
            </a:pPr>
            <a:r>
              <a:rPr lang="ru-RU" sz="2800" dirty="0"/>
              <a:t>индивидуальные;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tabLst>
                <a:tab pos="1143000" algn="l"/>
              </a:tabLst>
            </a:pPr>
            <a:r>
              <a:rPr lang="ru-RU" sz="2800" dirty="0" smtClean="0"/>
              <a:t>г</a:t>
            </a:r>
            <a:r>
              <a:rPr lang="ru-RU" sz="2800" dirty="0" smtClean="0"/>
              <a:t>рупповые (парные).</a:t>
            </a:r>
            <a:endParaRPr lang="ru-RU" sz="2800" dirty="0"/>
          </a:p>
          <a:p>
            <a:pPr marL="0" indent="0">
              <a:tabLst>
                <a:tab pos="1143000" algn="l"/>
              </a:tabLs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2459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904</Words>
  <Application>Microsoft Office PowerPoint</Application>
  <PresentationFormat>Произвольный</PresentationFormat>
  <Paragraphs>153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Слайд 1</vt:lpstr>
      <vt:lpstr>Создайте модель выпускника нашего класса</vt:lpstr>
      <vt:lpstr>Слайд 3</vt:lpstr>
      <vt:lpstr>Проектная деятельность -  </vt:lpstr>
      <vt:lpstr>Слайд 5</vt:lpstr>
      <vt:lpstr>Прое́кт (от лат. projectus — брошенный вперед, выступающий, выдающийся вперёд) — </vt:lpstr>
      <vt:lpstr>Слайд 7</vt:lpstr>
      <vt:lpstr>Классификация проектов по доминирующей деятельности:   </vt:lpstr>
      <vt:lpstr>Классификация проектов по количеству участников проекта:  </vt:lpstr>
      <vt:lpstr>Классификация проектов по продолжительности</vt:lpstr>
      <vt:lpstr>Слайд 11</vt:lpstr>
      <vt:lpstr>Слайд 12</vt:lpstr>
      <vt:lpstr>Формы продуктов проектной деятельности </vt:lpstr>
      <vt:lpstr>Слайд 14</vt:lpstr>
      <vt:lpstr>Слайд 15</vt:lpstr>
      <vt:lpstr>Учебный проект с точки зрения учащегося</vt:lpstr>
      <vt:lpstr>Слайд 17</vt:lpstr>
      <vt:lpstr>Слайд 18</vt:lpstr>
      <vt:lpstr>Слайд 19</vt:lpstr>
      <vt:lpstr>Рефлексия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309</cp:lastModifiedBy>
  <cp:revision>26</cp:revision>
  <dcterms:created xsi:type="dcterms:W3CDTF">2013-10-08T18:22:05Z</dcterms:created>
  <dcterms:modified xsi:type="dcterms:W3CDTF">2013-10-10T13:39:12Z</dcterms:modified>
</cp:coreProperties>
</file>