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4" r:id="rId8"/>
    <p:sldId id="265" r:id="rId9"/>
    <p:sldId id="266" r:id="rId10"/>
    <p:sldId id="267" r:id="rId11"/>
    <p:sldId id="269" r:id="rId12"/>
    <p:sldId id="270" r:id="rId13"/>
    <p:sldId id="271" r:id="rId14"/>
    <p:sldId id="272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777" autoAdjust="0"/>
    <p:restoredTop sz="94660"/>
  </p:normalViewPr>
  <p:slideViewPr>
    <p:cSldViewPr>
      <p:cViewPr>
        <p:scale>
          <a:sx n="48" d="100"/>
          <a:sy n="48" d="100"/>
        </p:scale>
        <p:origin x="-1788" y="-13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E0EF3-B672-48D4-90AA-1A277E80EFBD}" type="datetimeFigureOut">
              <a:rPr lang="ru-RU" smtClean="0"/>
              <a:pPr/>
              <a:t>24.10.2013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C6657-DB3C-40DB-A16A-78634997D91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E0EF3-B672-48D4-90AA-1A277E80EFBD}" type="datetimeFigureOut">
              <a:rPr lang="ru-RU" smtClean="0"/>
              <a:pPr/>
              <a:t>24.10.2013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C6657-DB3C-40DB-A16A-78634997D91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E0EF3-B672-48D4-90AA-1A277E80EFBD}" type="datetimeFigureOut">
              <a:rPr lang="ru-RU" smtClean="0"/>
              <a:pPr/>
              <a:t>24.10.2013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C6657-DB3C-40DB-A16A-78634997D91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E0EF3-B672-48D4-90AA-1A277E80EFBD}" type="datetimeFigureOut">
              <a:rPr lang="ru-RU" smtClean="0"/>
              <a:pPr/>
              <a:t>24.10.2013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C6657-DB3C-40DB-A16A-78634997D91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E0EF3-B672-48D4-90AA-1A277E80EFBD}" type="datetimeFigureOut">
              <a:rPr lang="ru-RU" smtClean="0"/>
              <a:pPr/>
              <a:t>24.10.2013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C6657-DB3C-40DB-A16A-78634997D91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E0EF3-B672-48D4-90AA-1A277E80EFBD}" type="datetimeFigureOut">
              <a:rPr lang="ru-RU" smtClean="0"/>
              <a:pPr/>
              <a:t>24.10.2013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C6657-DB3C-40DB-A16A-78634997D91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E0EF3-B672-48D4-90AA-1A277E80EFBD}" type="datetimeFigureOut">
              <a:rPr lang="ru-RU" smtClean="0"/>
              <a:pPr/>
              <a:t>24.10.2013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C6657-DB3C-40DB-A16A-78634997D91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E0EF3-B672-48D4-90AA-1A277E80EFBD}" type="datetimeFigureOut">
              <a:rPr lang="ru-RU" smtClean="0"/>
              <a:pPr/>
              <a:t>24.10.2013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C6657-DB3C-40DB-A16A-78634997D91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E0EF3-B672-48D4-90AA-1A277E80EFBD}" type="datetimeFigureOut">
              <a:rPr lang="ru-RU" smtClean="0"/>
              <a:pPr/>
              <a:t>24.10.2013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C6657-DB3C-40DB-A16A-78634997D91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E0EF3-B672-48D4-90AA-1A277E80EFBD}" type="datetimeFigureOut">
              <a:rPr lang="ru-RU" smtClean="0"/>
              <a:pPr/>
              <a:t>24.10.2013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C6657-DB3C-40DB-A16A-78634997D91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E0EF3-B672-48D4-90AA-1A277E80EFBD}" type="datetimeFigureOut">
              <a:rPr lang="ru-RU" smtClean="0"/>
              <a:pPr/>
              <a:t>24.10.2013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C6657-DB3C-40DB-A16A-78634997D91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5E0EF3-B672-48D4-90AA-1A277E80EFBD}" type="datetimeFigureOut">
              <a:rPr lang="ru-RU" smtClean="0"/>
              <a:pPr/>
              <a:t>24.10.2013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8C6657-DB3C-40DB-A16A-78634997D91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13" Type="http://schemas.openxmlformats.org/officeDocument/2006/relationships/slide" Target="slide5.xml"/><Relationship Id="rId18" Type="http://schemas.openxmlformats.org/officeDocument/2006/relationships/slide" Target="slide6.xml"/><Relationship Id="rId3" Type="http://schemas.openxmlformats.org/officeDocument/2006/relationships/slide" Target="slide3.xml"/><Relationship Id="rId21" Type="http://schemas.openxmlformats.org/officeDocument/2006/relationships/slide" Target="slide18.xml"/><Relationship Id="rId7" Type="http://schemas.openxmlformats.org/officeDocument/2006/relationships/slide" Target="slide19.xml"/><Relationship Id="rId12" Type="http://schemas.openxmlformats.org/officeDocument/2006/relationships/slide" Target="slide20.xml"/><Relationship Id="rId17" Type="http://schemas.openxmlformats.org/officeDocument/2006/relationships/slide" Target="slide21.xml"/><Relationship Id="rId2" Type="http://schemas.openxmlformats.org/officeDocument/2006/relationships/image" Target="../media/image1.jpeg"/><Relationship Id="rId16" Type="http://schemas.openxmlformats.org/officeDocument/2006/relationships/slide" Target="slide17.xml"/><Relationship Id="rId20" Type="http://schemas.openxmlformats.org/officeDocument/2006/relationships/slide" Target="slide1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5.xml"/><Relationship Id="rId11" Type="http://schemas.openxmlformats.org/officeDocument/2006/relationships/slide" Target="slide16.xml"/><Relationship Id="rId5" Type="http://schemas.openxmlformats.org/officeDocument/2006/relationships/slide" Target="slide11.xml"/><Relationship Id="rId15" Type="http://schemas.openxmlformats.org/officeDocument/2006/relationships/slide" Target="slide13.xml"/><Relationship Id="rId10" Type="http://schemas.openxmlformats.org/officeDocument/2006/relationships/slide" Target="slide12.xml"/><Relationship Id="rId19" Type="http://schemas.openxmlformats.org/officeDocument/2006/relationships/slide" Target="slide10.xml"/><Relationship Id="rId4" Type="http://schemas.openxmlformats.org/officeDocument/2006/relationships/slide" Target="slide7.xml"/><Relationship Id="rId9" Type="http://schemas.openxmlformats.org/officeDocument/2006/relationships/slide" Target="slide8.xml"/><Relationship Id="rId14" Type="http://schemas.openxmlformats.org/officeDocument/2006/relationships/slide" Target="slide9.xml"/><Relationship Id="rId22" Type="http://schemas.openxmlformats.org/officeDocument/2006/relationships/slide" Target="slide2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2357430"/>
            <a:ext cx="9001156" cy="231459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perspectiveRight"/>
            <a:lightRig rig="threePt" dir="t"/>
          </a:scene3d>
        </p:spPr>
        <p:txBody>
          <a:bodyPr>
            <a:noAutofit/>
          </a:bodyPr>
          <a:lstStyle/>
          <a:p>
            <a:r>
              <a:rPr lang="ru-RU" sz="6800" b="1" i="1" dirty="0" smtClean="0">
                <a:solidFill>
                  <a:schemeClr val="tx2">
                    <a:lumMod val="50000"/>
                  </a:schemeClr>
                </a:solidFill>
                <a:latin typeface="Bookman Old Style" pitchFamily="18" charset="0"/>
              </a:rPr>
              <a:t>Химическая  чехарда</a:t>
            </a:r>
            <a:endParaRPr lang="ru-RU" sz="6800" b="1" i="1" dirty="0">
              <a:solidFill>
                <a:schemeClr val="tx2">
                  <a:lumMod val="50000"/>
                </a:schemeClr>
              </a:solidFill>
              <a:latin typeface="Bookman Old Style" pitchFamily="18" charset="0"/>
            </a:endParaRPr>
          </a:p>
        </p:txBody>
      </p:sp>
      <p:pic>
        <p:nvPicPr>
          <p:cNvPr id="4" name="Рисунок 3" descr="math_symbol_clipart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85720" y="4143380"/>
            <a:ext cx="3057520" cy="2540212"/>
          </a:xfrm>
          <a:prstGeom prst="rect">
            <a:avLst/>
          </a:prstGeom>
        </p:spPr>
      </p:pic>
      <p:pic>
        <p:nvPicPr>
          <p:cNvPr id="5" name="Рисунок 4" descr="52125F10EDDF26E16462759D3AF60FF8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715008" y="285728"/>
            <a:ext cx="2928932" cy="2264289"/>
          </a:xfrm>
          <a:prstGeom prst="rect">
            <a:avLst/>
          </a:prstGeom>
        </p:spPr>
      </p:pic>
      <p:sp>
        <p:nvSpPr>
          <p:cNvPr id="6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57686" y="5643578"/>
            <a:ext cx="4700587" cy="923925"/>
          </a:xfrm>
        </p:spPr>
        <p:txBody>
          <a:bodyPr rtlCol="0">
            <a:normAutofit/>
          </a:bodyPr>
          <a:lstStyle/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2000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8572528" y="6286520"/>
            <a:ext cx="428628" cy="428628"/>
          </a:xfrm>
          <a:prstGeom prst="actionButtonReturn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785786" y="1785926"/>
            <a:ext cx="7643866" cy="2857520"/>
          </a:xfrm>
        </p:spPr>
        <p:txBody>
          <a:bodyPr>
            <a:noAutofit/>
          </a:bodyPr>
          <a:lstStyle/>
          <a:p>
            <a:r>
              <a:rPr lang="ru-RU" sz="66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Кислород и озон  это …?</a:t>
            </a:r>
            <a:endParaRPr lang="ru-RU" sz="66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4282" y="-24"/>
            <a:ext cx="17859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</a:t>
            </a:r>
            <a:endParaRPr lang="ru-RU" sz="7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00430" y="5214950"/>
            <a:ext cx="492922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Аллотропные</a:t>
            </a:r>
            <a:endParaRPr lang="ru-RU" sz="5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модификации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357290" y="5429264"/>
            <a:ext cx="2071702" cy="71438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Ответ: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8572528" y="6286520"/>
            <a:ext cx="428628" cy="428628"/>
          </a:xfrm>
          <a:prstGeom prst="actionButtonReturn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0" y="1357298"/>
            <a:ext cx="8929718" cy="3000396"/>
          </a:xfrm>
        </p:spPr>
        <p:txBody>
          <a:bodyPr>
            <a:noAutofit/>
          </a:bodyPr>
          <a:lstStyle/>
          <a:p>
            <a:pPr lvl="0"/>
            <a:r>
              <a:rPr lang="ru-RU" sz="52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Дайте определение солям?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14282" y="-24"/>
            <a:ext cx="10715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ru-RU" sz="7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00430" y="4795897"/>
            <a:ext cx="471490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Сложные вещества, состоящие из ионов металлов и кислотного остатка</a:t>
            </a:r>
            <a:endParaRPr lang="ru-RU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357290" y="5429264"/>
            <a:ext cx="2071702" cy="71438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Ответ: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8572528" y="6286520"/>
            <a:ext cx="428628" cy="428628"/>
          </a:xfrm>
          <a:prstGeom prst="actionButtonReturn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0" y="1357298"/>
            <a:ext cx="9144000" cy="3429024"/>
          </a:xfrm>
        </p:spPr>
        <p:txBody>
          <a:bodyPr>
            <a:noAutofit/>
          </a:bodyPr>
          <a:lstStyle/>
          <a:p>
            <a:pPr lvl="0"/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Дана смесь(сухая смесь): железные и медные опилки, сера, поваренная соль. Опишите этапы разделения</a:t>
            </a:r>
            <a:b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этой смеси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14282" y="-24"/>
            <a:ext cx="15001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endParaRPr lang="ru-RU" sz="7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357290" y="5429264"/>
            <a:ext cx="2071702" cy="71438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Ответ: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8572528" y="6286520"/>
            <a:ext cx="428628" cy="428628"/>
          </a:xfrm>
          <a:prstGeom prst="actionButtonReturn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0" y="1357298"/>
            <a:ext cx="8929718" cy="3000396"/>
          </a:xfrm>
        </p:spPr>
        <p:txBody>
          <a:bodyPr>
            <a:noAutofit/>
          </a:bodyPr>
          <a:lstStyle/>
          <a:p>
            <a:pPr lvl="0"/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это: Бесцветный газ с резким запахом, он почти в два раза легче воздуха,  выделяется при гниении органических  веществ содержащих азот 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5720" y="0"/>
            <a:ext cx="13573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</a:t>
            </a:r>
            <a:endParaRPr lang="ru-RU" sz="7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00430" y="5143512"/>
            <a:ext cx="442915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Аммиак</a:t>
            </a:r>
            <a:endParaRPr lang="ru-RU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357290" y="5429264"/>
            <a:ext cx="2071702" cy="71438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Ответ: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8572528" y="6286520"/>
            <a:ext cx="428628" cy="428628"/>
          </a:xfrm>
          <a:prstGeom prst="actionButtonReturn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0" y="1357298"/>
            <a:ext cx="8929718" cy="3000396"/>
          </a:xfrm>
        </p:spPr>
        <p:txBody>
          <a:bodyPr>
            <a:noAutofit/>
          </a:bodyPr>
          <a:lstStyle/>
          <a:p>
            <a:pPr lvl="0"/>
            <a:r>
              <a:rPr lang="ru-RU" sz="54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Сколько чистого золота в кольце весом 10г и пробой 585?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14282" y="-24"/>
            <a:ext cx="13573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</a:t>
            </a:r>
            <a:endParaRPr lang="ru-RU" sz="7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00430" y="5143512"/>
            <a:ext cx="228601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5,85г</a:t>
            </a:r>
            <a:endParaRPr lang="ru-RU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357290" y="5429264"/>
            <a:ext cx="2071702" cy="71438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Ответ: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8572528" y="6286520"/>
            <a:ext cx="428628" cy="428628"/>
          </a:xfrm>
          <a:prstGeom prst="actionButtonReturn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642910" y="1142984"/>
            <a:ext cx="8072494" cy="3500462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 называются реакции протекающие  с выделением  теплоты?</a:t>
            </a:r>
            <a:endParaRPr lang="ru-RU" sz="54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4282" y="-24"/>
            <a:ext cx="10715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ru-RU" sz="7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00430" y="5143512"/>
            <a:ext cx="50006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Экзотермические</a:t>
            </a:r>
            <a:endParaRPr lang="ru-RU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357290" y="5429264"/>
            <a:ext cx="2071702" cy="71438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Ответ: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8572528" y="6286520"/>
            <a:ext cx="428628" cy="428628"/>
          </a:xfrm>
          <a:prstGeom prst="actionButtonReturn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642910" y="1142984"/>
            <a:ext cx="8072494" cy="3500462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такое катализаторы?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14282" y="-24"/>
            <a:ext cx="15001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endParaRPr lang="ru-RU" sz="7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00430" y="5143512"/>
            <a:ext cx="464347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Вещества ускоряющие хим.реакции</a:t>
            </a:r>
            <a:endParaRPr lang="ru-RU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357290" y="5429264"/>
            <a:ext cx="2071702" cy="71438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Ответ: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8572528" y="6286520"/>
            <a:ext cx="428628" cy="428628"/>
          </a:xfrm>
          <a:prstGeom prst="actionButtonReturn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500034" y="1142984"/>
            <a:ext cx="8215370" cy="3500462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Сформулируйте закон сохранения массы веществ.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14282" y="-24"/>
            <a:ext cx="15001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</a:t>
            </a:r>
            <a:endParaRPr lang="ru-RU" sz="7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357554" y="5072074"/>
            <a:ext cx="607223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Масса веществ вступивших в хим.реакцию, равна массе веществ , получившихся  в результате ее.</a:t>
            </a:r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357290" y="5429264"/>
            <a:ext cx="2071702" cy="71438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Ответ: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8572528" y="6286520"/>
            <a:ext cx="428628" cy="428628"/>
          </a:xfrm>
          <a:prstGeom prst="actionButtonReturn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642910" y="1142984"/>
            <a:ext cx="8072494" cy="3786214"/>
          </a:xfrm>
        </p:spPr>
        <p:txBody>
          <a:bodyPr>
            <a:noAutofit/>
          </a:bodyPr>
          <a:lstStyle/>
          <a:p>
            <a:r>
              <a:rPr lang="ru-RU" sz="66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Запишите уравнение реакции </a:t>
            </a:r>
            <a:r>
              <a:rPr lang="en-US" sz="6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6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600" dirty="0" smtClean="0"/>
              <a:t>Al</a:t>
            </a:r>
            <a:r>
              <a:rPr lang="en-US" sz="6600" baseline="-25000" dirty="0" smtClean="0"/>
              <a:t>2</a:t>
            </a:r>
            <a:r>
              <a:rPr lang="en-US" sz="6600" dirty="0" smtClean="0"/>
              <a:t>S</a:t>
            </a:r>
            <a:r>
              <a:rPr lang="en-US" sz="6600" baseline="-25000" dirty="0" smtClean="0"/>
              <a:t>3</a:t>
            </a:r>
            <a:r>
              <a:rPr lang="en-US" sz="6600" dirty="0" smtClean="0"/>
              <a:t>+ HOH=</a:t>
            </a:r>
            <a:r>
              <a:rPr lang="ru-RU" sz="6600" dirty="0" smtClean="0"/>
              <a:t>…+…</a:t>
            </a:r>
            <a:r>
              <a:rPr lang="ru-RU" sz="6000" dirty="0" smtClean="0"/>
              <a:t/>
            </a:r>
            <a:br>
              <a:rPr lang="ru-RU" sz="6000" dirty="0" smtClean="0"/>
            </a:br>
            <a:r>
              <a:rPr lang="ru-RU" sz="6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6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6000" b="1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4282" y="-24"/>
            <a:ext cx="15001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</a:t>
            </a:r>
            <a:endParaRPr lang="ru-RU" sz="7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00430" y="5143512"/>
            <a:ext cx="457203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/>
              <a:t> </a:t>
            </a:r>
            <a:r>
              <a:rPr lang="en-US" sz="2400" dirty="0" smtClean="0"/>
              <a:t>Al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S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+ 6HOH=2Al(OH)</a:t>
            </a:r>
            <a:r>
              <a:rPr lang="en-US" sz="1400" dirty="0" smtClean="0"/>
              <a:t>3</a:t>
            </a:r>
            <a:r>
              <a:rPr lang="en-US" sz="2400" dirty="0" smtClean="0"/>
              <a:t>+3H</a:t>
            </a:r>
            <a:r>
              <a:rPr lang="en-US" sz="1600" dirty="0" smtClean="0"/>
              <a:t>2</a:t>
            </a:r>
            <a:r>
              <a:rPr lang="en-US" sz="2400" dirty="0" smtClean="0"/>
              <a:t>S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357290" y="5429264"/>
            <a:ext cx="2071702" cy="71438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Ответ: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8572528" y="6286520"/>
            <a:ext cx="428628" cy="428628"/>
          </a:xfrm>
          <a:prstGeom prst="actionButtonReturn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714348" y="1000108"/>
            <a:ext cx="7643866" cy="3786214"/>
          </a:xfrm>
        </p:spPr>
        <p:txBody>
          <a:bodyPr>
            <a:noAutofit/>
          </a:bodyPr>
          <a:lstStyle/>
          <a:p>
            <a:r>
              <a:rPr lang="ru-RU" sz="5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Чему равна молекулярная масса хлорида магния</a:t>
            </a:r>
            <a:endParaRPr lang="ru-RU" sz="50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4282" y="-24"/>
            <a:ext cx="10715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ru-RU" sz="7200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00430" y="5270857"/>
            <a:ext cx="43577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95</a:t>
            </a:r>
            <a:r>
              <a:rPr lang="en-US" sz="48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8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грамм/моль</a:t>
            </a:r>
            <a:endParaRPr lang="ru-RU" sz="4800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357290" y="5429264"/>
            <a:ext cx="2071702" cy="71438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Ответ: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4282" y="128556"/>
          <a:ext cx="8183272" cy="66580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43272"/>
                <a:gridCol w="1260000"/>
                <a:gridCol w="1260000"/>
                <a:gridCol w="1260000"/>
                <a:gridCol w="1260000"/>
              </a:tblGrid>
              <a:tr h="1257310">
                <a:tc>
                  <a:txBody>
                    <a:bodyPr/>
                    <a:lstStyle/>
                    <a:p>
                      <a:pPr algn="ctr"/>
                      <a:r>
                        <a:rPr lang="ru-RU" sz="2800" b="1" u="none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Химия</a:t>
                      </a:r>
                      <a:r>
                        <a:rPr lang="ru-RU" sz="2800" b="1" u="none" baseline="0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в центре естествознания</a:t>
                      </a:r>
                      <a:endParaRPr lang="ru-RU" sz="2800" b="1" u="none" dirty="0"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iblet"/>
                      <a:lightRig rig="flood" dir="t"/>
                    </a:cell3D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iblet"/>
                      <a:lightRig rig="flood" dir="t"/>
                    </a:cell3D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iblet"/>
                      <a:lightRig rig="flood" dir="t"/>
                    </a:cell3D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iblet"/>
                      <a:lightRig rig="flood" dir="t"/>
                    </a:cell3D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iblet"/>
                      <a:lightRig rig="flood" dir="t"/>
                    </a:cell3D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1257310">
                <a:tc>
                  <a:txBody>
                    <a:bodyPr/>
                    <a:lstStyle/>
                    <a:p>
                      <a:pPr algn="ctr"/>
                      <a:r>
                        <a:rPr lang="ru-RU" sz="3600" b="1" u="none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Математика в химии</a:t>
                      </a:r>
                      <a:endParaRPr lang="ru-RU" sz="3600" b="1" u="none" dirty="0"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iblet"/>
                      <a:lightRig rig="flood" dir="t"/>
                    </a:cell3D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iblet"/>
                      <a:lightRig rig="flood" dir="t"/>
                    </a:cell3D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iblet"/>
                      <a:lightRig rig="flood" dir="t"/>
                    </a:cell3D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iblet"/>
                      <a:lightRig rig="flood" dir="t"/>
                    </a:cell3D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iblet"/>
                      <a:lightRig rig="flood" dir="t"/>
                    </a:cell3D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1628790">
                <a:tc>
                  <a:txBody>
                    <a:bodyPr/>
                    <a:lstStyle/>
                    <a:p>
                      <a:pPr algn="ctr"/>
                      <a:r>
                        <a:rPr lang="ru-RU" sz="2800" b="1" u="none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Явления происходящие с веществами</a:t>
                      </a:r>
                      <a:endParaRPr lang="ru-RU" sz="2800" b="1" u="none" dirty="0"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iblet"/>
                      <a:lightRig rig="flood" dir="t"/>
                    </a:cell3D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iblet"/>
                      <a:lightRig rig="flood" dir="t"/>
                    </a:cell3D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iblet"/>
                      <a:lightRig rig="flood" dir="t"/>
                    </a:cell3D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iblet"/>
                      <a:lightRig rig="flood" dir="t"/>
                    </a:cell3D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iblet"/>
                      <a:lightRig rig="flood" dir="t"/>
                    </a:cell3D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257310">
                <a:tc>
                  <a:txBody>
                    <a:bodyPr/>
                    <a:lstStyle/>
                    <a:p>
                      <a:pPr algn="ctr"/>
                      <a:r>
                        <a:rPr lang="ru-RU" sz="2800" b="1" u="none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Рассказы по химии</a:t>
                      </a:r>
                      <a:endParaRPr lang="ru-RU" sz="2800" b="1" u="none" dirty="0"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iblet"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iblet"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iblet"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iblet"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iblet"/>
                      <a:lightRig rig="flood" dir="t"/>
                    </a:cell3D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257310">
                <a:tc>
                  <a:txBody>
                    <a:bodyPr/>
                    <a:lstStyle/>
                    <a:p>
                      <a:pPr algn="ctr"/>
                      <a:r>
                        <a:rPr lang="ru-RU" sz="3600" b="1" u="none" dirty="0" smtClean="0">
                          <a:solidFill>
                            <a:schemeClr val="bg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Сюрприз</a:t>
                      </a:r>
                      <a:endParaRPr lang="ru-RU" sz="3600" b="1" u="none" dirty="0">
                        <a:solidFill>
                          <a:schemeClr val="bg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ibl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ibl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ibl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ibl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4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ibl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Прямоугольник 4">
            <a:hlinkClick r:id="rId3" action="ppaction://hlinksldjump"/>
          </p:cNvPr>
          <p:cNvSpPr/>
          <p:nvPr/>
        </p:nvSpPr>
        <p:spPr>
          <a:xfrm>
            <a:off x="3643306" y="428604"/>
            <a:ext cx="7143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ru-RU" sz="40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Прямоугольник 5">
            <a:hlinkClick r:id="rId4" action="ppaction://hlinksldjump"/>
          </p:cNvPr>
          <p:cNvSpPr/>
          <p:nvPr/>
        </p:nvSpPr>
        <p:spPr>
          <a:xfrm>
            <a:off x="3643306" y="1714488"/>
            <a:ext cx="7143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ru-RU" sz="40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Прямоугольник 6">
            <a:hlinkClick r:id="rId5" action="ppaction://hlinksldjump"/>
          </p:cNvPr>
          <p:cNvSpPr/>
          <p:nvPr/>
        </p:nvSpPr>
        <p:spPr>
          <a:xfrm>
            <a:off x="3643306" y="3016749"/>
            <a:ext cx="7143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ru-RU" sz="40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Прямоугольник 7">
            <a:hlinkClick r:id="rId6" action="ppaction://hlinksldjump"/>
          </p:cNvPr>
          <p:cNvSpPr/>
          <p:nvPr/>
        </p:nvSpPr>
        <p:spPr>
          <a:xfrm>
            <a:off x="3643306" y="4357694"/>
            <a:ext cx="7143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ru-RU" sz="40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Прямоугольник 8">
            <a:hlinkClick r:id="rId7" action="ppaction://hlinksldjump"/>
          </p:cNvPr>
          <p:cNvSpPr/>
          <p:nvPr/>
        </p:nvSpPr>
        <p:spPr>
          <a:xfrm>
            <a:off x="3643306" y="5715016"/>
            <a:ext cx="7143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ru-RU" sz="40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Прямоугольник 9">
            <a:hlinkClick r:id="rId8" action="ppaction://hlinksldjump"/>
          </p:cNvPr>
          <p:cNvSpPr/>
          <p:nvPr/>
        </p:nvSpPr>
        <p:spPr>
          <a:xfrm>
            <a:off x="4786314" y="444981"/>
            <a:ext cx="92869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endParaRPr lang="ru-RU" sz="40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Прямоугольник 10">
            <a:hlinkClick r:id="rId9" action="ppaction://hlinksldjump"/>
          </p:cNvPr>
          <p:cNvSpPr/>
          <p:nvPr/>
        </p:nvSpPr>
        <p:spPr>
          <a:xfrm>
            <a:off x="4786314" y="1730865"/>
            <a:ext cx="92869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endParaRPr lang="ru-RU" sz="40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Прямоугольник 11">
            <a:hlinkClick r:id="rId10" action="ppaction://hlinksldjump"/>
          </p:cNvPr>
          <p:cNvSpPr/>
          <p:nvPr/>
        </p:nvSpPr>
        <p:spPr>
          <a:xfrm>
            <a:off x="4786314" y="2945311"/>
            <a:ext cx="92869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endParaRPr lang="ru-RU" sz="40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Прямоугольник 12">
            <a:hlinkClick r:id="rId11" action="ppaction://hlinksldjump"/>
          </p:cNvPr>
          <p:cNvSpPr/>
          <p:nvPr/>
        </p:nvSpPr>
        <p:spPr>
          <a:xfrm>
            <a:off x="4786314" y="4357694"/>
            <a:ext cx="92869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endParaRPr lang="ru-RU" sz="40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Прямоугольник 13">
            <a:hlinkClick r:id="rId12" action="ppaction://hlinksldjump"/>
          </p:cNvPr>
          <p:cNvSpPr/>
          <p:nvPr/>
        </p:nvSpPr>
        <p:spPr>
          <a:xfrm>
            <a:off x="4714876" y="5786454"/>
            <a:ext cx="92869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endParaRPr lang="ru-RU" sz="40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Прямоугольник 14">
            <a:hlinkClick r:id="rId13" action="ppaction://hlinksldjump"/>
          </p:cNvPr>
          <p:cNvSpPr/>
          <p:nvPr/>
        </p:nvSpPr>
        <p:spPr>
          <a:xfrm>
            <a:off x="6072198" y="428604"/>
            <a:ext cx="92869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</a:t>
            </a:r>
            <a:endParaRPr lang="ru-RU" sz="40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Прямоугольник 15">
            <a:hlinkClick r:id="rId14" action="ppaction://hlinksldjump"/>
          </p:cNvPr>
          <p:cNvSpPr/>
          <p:nvPr/>
        </p:nvSpPr>
        <p:spPr>
          <a:xfrm>
            <a:off x="6072198" y="1714488"/>
            <a:ext cx="92869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</a:t>
            </a:r>
            <a:endParaRPr lang="ru-RU" sz="40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Прямоугольник 16">
            <a:hlinkClick r:id="rId15" action="ppaction://hlinksldjump"/>
          </p:cNvPr>
          <p:cNvSpPr/>
          <p:nvPr/>
        </p:nvSpPr>
        <p:spPr>
          <a:xfrm>
            <a:off x="6072198" y="2945311"/>
            <a:ext cx="92869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</a:t>
            </a:r>
            <a:endParaRPr lang="ru-RU" sz="40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Прямоугольник 17">
            <a:hlinkClick r:id="rId16" action="ppaction://hlinksldjump"/>
          </p:cNvPr>
          <p:cNvSpPr/>
          <p:nvPr/>
        </p:nvSpPr>
        <p:spPr>
          <a:xfrm>
            <a:off x="6072198" y="4302633"/>
            <a:ext cx="92869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</a:t>
            </a:r>
            <a:endParaRPr lang="ru-RU" sz="40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Прямоугольник 18">
            <a:hlinkClick r:id="rId17" action="ppaction://hlinksldjump"/>
          </p:cNvPr>
          <p:cNvSpPr/>
          <p:nvPr/>
        </p:nvSpPr>
        <p:spPr>
          <a:xfrm>
            <a:off x="6000760" y="5786454"/>
            <a:ext cx="92869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</a:t>
            </a:r>
            <a:endParaRPr lang="ru-RU" sz="40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Прямоугольник 19">
            <a:hlinkClick r:id="rId18" action="ppaction://hlinksldjump"/>
          </p:cNvPr>
          <p:cNvSpPr/>
          <p:nvPr/>
        </p:nvSpPr>
        <p:spPr>
          <a:xfrm>
            <a:off x="7286644" y="428604"/>
            <a:ext cx="92869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</a:t>
            </a:r>
            <a:endParaRPr lang="ru-RU" sz="40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Прямоугольник 20">
            <a:hlinkClick r:id="rId19" action="ppaction://hlinksldjump"/>
          </p:cNvPr>
          <p:cNvSpPr/>
          <p:nvPr/>
        </p:nvSpPr>
        <p:spPr>
          <a:xfrm>
            <a:off x="7286644" y="1730865"/>
            <a:ext cx="92869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</a:t>
            </a:r>
            <a:endParaRPr lang="ru-RU" sz="40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Прямоугольник 21">
            <a:hlinkClick r:id="rId20" action="ppaction://hlinksldjump"/>
          </p:cNvPr>
          <p:cNvSpPr/>
          <p:nvPr/>
        </p:nvSpPr>
        <p:spPr>
          <a:xfrm>
            <a:off x="7286644" y="2945311"/>
            <a:ext cx="92869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</a:t>
            </a:r>
            <a:endParaRPr lang="ru-RU" sz="40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Прямоугольник 22">
            <a:hlinkClick r:id="rId21" action="ppaction://hlinksldjump"/>
          </p:cNvPr>
          <p:cNvSpPr/>
          <p:nvPr/>
        </p:nvSpPr>
        <p:spPr>
          <a:xfrm>
            <a:off x="7358082" y="4429132"/>
            <a:ext cx="92869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</a:t>
            </a:r>
            <a:endParaRPr lang="ru-RU" sz="40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Прямоугольник 23">
            <a:hlinkClick r:id="rId22" action="ppaction://hlinksldjump"/>
          </p:cNvPr>
          <p:cNvSpPr/>
          <p:nvPr/>
        </p:nvSpPr>
        <p:spPr>
          <a:xfrm>
            <a:off x="7215206" y="5715016"/>
            <a:ext cx="92869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</a:t>
            </a:r>
            <a:endParaRPr lang="ru-RU" sz="40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Управляющая кнопка: далее 24">
            <a:hlinkClick r:id="" action="ppaction://noaction" highlightClick="1"/>
          </p:cNvPr>
          <p:cNvSpPr/>
          <p:nvPr/>
        </p:nvSpPr>
        <p:spPr>
          <a:xfrm>
            <a:off x="8715404" y="6429396"/>
            <a:ext cx="357158" cy="357158"/>
          </a:xfrm>
          <a:prstGeom prst="actionButtonForwardNex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8572528" y="6286520"/>
            <a:ext cx="428628" cy="428628"/>
          </a:xfrm>
          <a:prstGeom prst="actionButtonReturn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714348" y="1000108"/>
            <a:ext cx="7643866" cy="3786214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Вычислите сколько протонов и нейтронов имеет атом натрия</a:t>
            </a:r>
            <a:endParaRPr lang="ru-RU" sz="48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4282" y="-24"/>
            <a:ext cx="14287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endParaRPr lang="ru-RU" sz="7200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357290" y="5429264"/>
            <a:ext cx="2071702" cy="71438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Ответ: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8572528" y="6286520"/>
            <a:ext cx="428628" cy="428628"/>
          </a:xfrm>
          <a:prstGeom prst="actionButtonReturn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714348" y="1000108"/>
            <a:ext cx="7643866" cy="3786214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Определите массу 1,5 моль оксида меди</a:t>
            </a:r>
            <a:r>
              <a:rPr lang="en-US" sz="54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(II)</a:t>
            </a:r>
            <a:endParaRPr lang="ru-RU" sz="54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4282" y="-24"/>
            <a:ext cx="14287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</a:t>
            </a:r>
            <a:endParaRPr lang="ru-RU" sz="7200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28992" y="5286388"/>
            <a:ext cx="43577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120 грамм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357290" y="5429264"/>
            <a:ext cx="2071702" cy="71438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Ответ: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8572528" y="6286520"/>
            <a:ext cx="428628" cy="428628"/>
          </a:xfrm>
          <a:prstGeom prst="actionButtonReturn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571472" y="1000108"/>
            <a:ext cx="8072494" cy="3786214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54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Какую массу будет иметь порция оксида серы(</a:t>
            </a:r>
            <a:r>
              <a:rPr lang="en-US" sz="54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IV)</a:t>
            </a:r>
            <a:r>
              <a:rPr lang="ru-RU" sz="54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объем которой 17,9 литров?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14282" y="-24"/>
            <a:ext cx="14287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</a:t>
            </a:r>
            <a:endParaRPr lang="ru-RU" sz="7200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28992" y="5286388"/>
            <a:ext cx="43577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51 грамм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357290" y="5429264"/>
            <a:ext cx="2071702" cy="71438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Ответ: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1785926"/>
            <a:ext cx="6500858" cy="2000264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Признаком химической  реакции не является: </a:t>
            </a:r>
            <a:b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1)</a:t>
            </a:r>
            <a:r>
              <a:rPr lang="ru-RU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Образовние</a:t>
            </a: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газа;</a:t>
            </a:r>
            <a:b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2) Испарение  жидкости;</a:t>
            </a:r>
            <a:b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3) Выпадение  осадка; </a:t>
            </a:r>
            <a:b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4) Изменение  цвета  </a:t>
            </a:r>
            <a:endParaRPr lang="ru-RU" sz="28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8572528" y="6286520"/>
            <a:ext cx="428628" cy="428628"/>
          </a:xfrm>
          <a:prstGeom prst="actionButtonReturn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14282" y="-24"/>
            <a:ext cx="10715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ru-RU" sz="7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00430" y="5143512"/>
            <a:ext cx="37147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Испарение жидкости</a:t>
            </a:r>
            <a:endParaRPr lang="ru-RU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357290" y="5429264"/>
            <a:ext cx="2071702" cy="71438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Ответ: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8572528" y="6286520"/>
            <a:ext cx="428628" cy="428628"/>
          </a:xfrm>
          <a:prstGeom prst="actionButtonReturn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285852" y="1428736"/>
            <a:ext cx="6786610" cy="3071834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F, O, N, </a:t>
            </a:r>
            <a:r>
              <a:rPr lang="en-US" sz="4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</a:t>
            </a:r>
            <a:r>
              <a:rPr lang="en-US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Br, I</a:t>
            </a:r>
            <a:br>
              <a:rPr lang="en-US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Какой из этих элементов обладает большей ЭО?  </a:t>
            </a:r>
            <a:endParaRPr lang="ru-RU" sz="40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4282" y="-24"/>
            <a:ext cx="13573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endParaRPr lang="ru-RU" sz="7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00430" y="5143512"/>
            <a:ext cx="371477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Фтор</a:t>
            </a:r>
            <a:endParaRPr lang="ru-RU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357290" y="5429264"/>
            <a:ext cx="2071702" cy="71438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Ответ: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8572528" y="6286520"/>
            <a:ext cx="428628" cy="428628"/>
          </a:xfrm>
          <a:prstGeom prst="actionButtonReturn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357158" y="785794"/>
            <a:ext cx="8572560" cy="3786214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 узнать количество энергетических  уровней?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14282" y="-71462"/>
            <a:ext cx="12858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</a:t>
            </a:r>
            <a:endParaRPr lang="ru-RU" sz="7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00430" y="4929198"/>
            <a:ext cx="464347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номеру периода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357290" y="5429264"/>
            <a:ext cx="2071702" cy="71438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Ответ: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8572528" y="6286520"/>
            <a:ext cx="428628" cy="428628"/>
          </a:xfrm>
          <a:prstGeom prst="actionButtonReturn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285720" y="1357298"/>
            <a:ext cx="8643998" cy="3143272"/>
          </a:xfrm>
        </p:spPr>
        <p:txBody>
          <a:bodyPr>
            <a:noAutofit/>
          </a:bodyPr>
          <a:lstStyle/>
          <a:p>
            <a:r>
              <a:rPr lang="en-US" sz="6000" baseline="-25000" dirty="0" smtClean="0"/>
              <a:t>17</a:t>
            </a:r>
            <a:r>
              <a:rPr lang="en-US" sz="6000" baseline="30000" dirty="0" smtClean="0"/>
              <a:t>35</a:t>
            </a:r>
            <a:r>
              <a:rPr lang="en-US" sz="6000" dirty="0" smtClean="0"/>
              <a:t>Cl</a:t>
            </a:r>
            <a:r>
              <a:rPr lang="ru-RU" sz="6000" dirty="0" smtClean="0"/>
              <a:t> и </a:t>
            </a:r>
            <a:r>
              <a:rPr lang="en-US" sz="6000" baseline="-25000" dirty="0" smtClean="0"/>
              <a:t>17</a:t>
            </a:r>
            <a:r>
              <a:rPr lang="en-US" sz="6000" baseline="30000" dirty="0" smtClean="0"/>
              <a:t>3</a:t>
            </a:r>
            <a:r>
              <a:rPr lang="ru-RU" sz="6000" baseline="30000" dirty="0" smtClean="0"/>
              <a:t>7</a:t>
            </a:r>
            <a:r>
              <a:rPr lang="en-US" sz="6000" dirty="0" err="1" smtClean="0"/>
              <a:t>Cl</a:t>
            </a:r>
            <a:r>
              <a:rPr lang="ru-RU" sz="6000" dirty="0" smtClean="0"/>
              <a:t/>
            </a:r>
            <a:br>
              <a:rPr lang="ru-RU" sz="6000" dirty="0" smtClean="0"/>
            </a:br>
            <a:r>
              <a:rPr lang="ru-RU" sz="6000" dirty="0" smtClean="0"/>
              <a:t>Как называется?</a:t>
            </a:r>
            <a:endParaRPr lang="ru-RU" sz="5600" b="1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4282" y="-24"/>
            <a:ext cx="14287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</a:t>
            </a:r>
            <a:endParaRPr lang="ru-RU" sz="7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00430" y="5000636"/>
            <a:ext cx="428628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4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Изотопы</a:t>
            </a:r>
            <a:endParaRPr lang="ru-RU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357290" y="5429264"/>
            <a:ext cx="2071702" cy="71438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Ответ: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8572528" y="6286520"/>
            <a:ext cx="428628" cy="428628"/>
          </a:xfrm>
          <a:prstGeom prst="actionButtonReturn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571472" y="1357298"/>
            <a:ext cx="8143932" cy="2786082"/>
          </a:xfrm>
        </p:spPr>
        <p:txBody>
          <a:bodyPr>
            <a:noAutofit/>
          </a:bodyPr>
          <a:lstStyle/>
          <a:p>
            <a:r>
              <a:rPr lang="ru-RU" sz="66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Сколько в Периодической системе металлов?</a:t>
            </a:r>
            <a:endParaRPr lang="ru-RU" sz="72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4282" y="-24"/>
            <a:ext cx="10715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ru-RU" sz="7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00430" y="5143512"/>
            <a:ext cx="39290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87 или 88</a:t>
            </a:r>
            <a:endParaRPr lang="ru-RU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357290" y="5429264"/>
            <a:ext cx="2071702" cy="71438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Ответ: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8572528" y="6286520"/>
            <a:ext cx="428628" cy="428628"/>
          </a:xfrm>
          <a:prstGeom prst="actionButtonReturn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357158" y="1714488"/>
            <a:ext cx="8501122" cy="2714644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Какие неметаллы имеют металлический блеск?</a:t>
            </a:r>
            <a:endParaRPr lang="ru-RU" sz="54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4282" y="-24"/>
            <a:ext cx="13573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endParaRPr lang="ru-RU" sz="7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71868" y="5143512"/>
            <a:ext cx="492922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Кристаллический  йод, графит</a:t>
            </a:r>
            <a:endParaRPr lang="ru-RU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357290" y="5429264"/>
            <a:ext cx="2071702" cy="71438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Ответ: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8572528" y="6286520"/>
            <a:ext cx="428628" cy="428628"/>
          </a:xfrm>
          <a:prstGeom prst="actionButtonReturn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500034" y="1785926"/>
            <a:ext cx="8072494" cy="2000264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Назовите </a:t>
            </a:r>
            <a:r>
              <a:rPr lang="ru-RU" sz="4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аллотропные</a:t>
            </a:r>
            <a:r>
              <a:rPr lang="ru-RU" sz="48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видоизменения углерода.</a:t>
            </a:r>
            <a:endParaRPr lang="ru-RU" sz="48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4282" y="-24"/>
            <a:ext cx="13573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</a:t>
            </a:r>
            <a:endParaRPr lang="ru-RU" sz="7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71868" y="5143512"/>
            <a:ext cx="450059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Графит, алмаз, фуллерен, </a:t>
            </a:r>
            <a:r>
              <a:rPr lang="ru-RU" sz="4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карбин</a:t>
            </a:r>
            <a:r>
              <a:rPr lang="ru-RU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</a:t>
            </a:r>
            <a:endParaRPr lang="ru-RU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357290" y="5429264"/>
            <a:ext cx="2071702" cy="71438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Ответ: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618</TotalTime>
  <Words>325</Words>
  <Application>Microsoft Office PowerPoint</Application>
  <PresentationFormat>Экран (4:3)</PresentationFormat>
  <Paragraphs>106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Химическая  чехарда</vt:lpstr>
      <vt:lpstr>Слайд 2</vt:lpstr>
      <vt:lpstr>Признаком химической  реакции не является:    1)Образовние газа;             2) Испарение  жидкости;        3) Выпадение  осадка;     4) Изменение  цвета  </vt:lpstr>
      <vt:lpstr>F, O, N, Cl, Br, I Какой из этих элементов обладает большей ЭО?  </vt:lpstr>
      <vt:lpstr>Как узнать количество энергетических  уровней?</vt:lpstr>
      <vt:lpstr>1735Cl и 1737Cl Как называется?</vt:lpstr>
      <vt:lpstr>Сколько в Периодической системе металлов?</vt:lpstr>
      <vt:lpstr>Какие неметаллы имеют металлический блеск?</vt:lpstr>
      <vt:lpstr>Назовите аллотропные видоизменения углерода.</vt:lpstr>
      <vt:lpstr>Кислород и озон  это …?</vt:lpstr>
      <vt:lpstr>Дайте определение солям?</vt:lpstr>
      <vt:lpstr>Дана смесь(сухая смесь): железные и медные опилки, сера, поваренная соль. Опишите этапы разделения этой смеси</vt:lpstr>
      <vt:lpstr>Что это: Бесцветный газ с резким запахом, он почти в два раза легче воздуха,  выделяется при гниении органических  веществ содержащих азот  </vt:lpstr>
      <vt:lpstr>Сколько чистого золота в кольце весом 10г и пробой 585?</vt:lpstr>
      <vt:lpstr>Как называются реакции протекающие  с выделением  теплоты?</vt:lpstr>
      <vt:lpstr>Что такое катализаторы?</vt:lpstr>
      <vt:lpstr>Сформулируйте закон сохранения массы веществ.</vt:lpstr>
      <vt:lpstr>Запишите уравнение реакции  Al2S3+ HOH=…+…  </vt:lpstr>
      <vt:lpstr>Чему равна молекулярная масса хлорида магния</vt:lpstr>
      <vt:lpstr>Вычислите сколько протонов и нейтронов имеет атом натрия</vt:lpstr>
      <vt:lpstr>Определите массу 1,5 моль оксида меди(II)</vt:lpstr>
      <vt:lpstr>Какую массу будет иметь порция оксида серы(IV) объем которой 17,9 литров?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Математическая чехарда</dc:title>
  <dc:creator>User</dc:creator>
  <cp:lastModifiedBy>309</cp:lastModifiedBy>
  <cp:revision>48</cp:revision>
  <dcterms:created xsi:type="dcterms:W3CDTF">2013-03-12T16:15:30Z</dcterms:created>
  <dcterms:modified xsi:type="dcterms:W3CDTF">2013-10-24T12:21:50Z</dcterms:modified>
</cp:coreProperties>
</file>