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7" autoAdjust="0"/>
    <p:restoredTop sz="94660"/>
  </p:normalViewPr>
  <p:slideViewPr>
    <p:cSldViewPr>
      <p:cViewPr>
        <p:scale>
          <a:sx n="48" d="100"/>
          <a:sy n="48" d="100"/>
        </p:scale>
        <p:origin x="-1788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E0EF3-B672-48D4-90AA-1A277E80EFBD}" type="datetimeFigureOut">
              <a:rPr lang="ru-RU" smtClean="0"/>
              <a:pPr/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.xml"/><Relationship Id="rId18" Type="http://schemas.openxmlformats.org/officeDocument/2006/relationships/slide" Target="slide6.xml"/><Relationship Id="rId3" Type="http://schemas.openxmlformats.org/officeDocument/2006/relationships/slide" Target="slide3.xml"/><Relationship Id="rId21" Type="http://schemas.openxmlformats.org/officeDocument/2006/relationships/slide" Target="slide18.xml"/><Relationship Id="rId7" Type="http://schemas.openxmlformats.org/officeDocument/2006/relationships/slide" Target="slide19.xml"/><Relationship Id="rId12" Type="http://schemas.openxmlformats.org/officeDocument/2006/relationships/slide" Target="slide20.xml"/><Relationship Id="rId17" Type="http://schemas.openxmlformats.org/officeDocument/2006/relationships/slide" Target="slide21.xml"/><Relationship Id="rId2" Type="http://schemas.openxmlformats.org/officeDocument/2006/relationships/image" Target="../media/image1.jpeg"/><Relationship Id="rId16" Type="http://schemas.openxmlformats.org/officeDocument/2006/relationships/slide" Target="slide17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11" Type="http://schemas.openxmlformats.org/officeDocument/2006/relationships/slide" Target="slide16.xml"/><Relationship Id="rId5" Type="http://schemas.openxmlformats.org/officeDocument/2006/relationships/slide" Target="slide11.xml"/><Relationship Id="rId15" Type="http://schemas.openxmlformats.org/officeDocument/2006/relationships/slide" Target="slide13.xml"/><Relationship Id="rId10" Type="http://schemas.openxmlformats.org/officeDocument/2006/relationships/slide" Target="slide12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357430"/>
            <a:ext cx="9001156" cy="23145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txBody>
          <a:bodyPr>
            <a:noAutofit/>
          </a:bodyPr>
          <a:lstStyle/>
          <a:p>
            <a:r>
              <a:rPr lang="ru-RU" sz="68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Химическая  чехарда</a:t>
            </a:r>
            <a:endParaRPr lang="ru-RU" sz="6800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math_symbol_clipar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4143380"/>
            <a:ext cx="3057520" cy="2540212"/>
          </a:xfrm>
          <a:prstGeom prst="rect">
            <a:avLst/>
          </a:prstGeom>
        </p:spPr>
      </p:pic>
      <p:pic>
        <p:nvPicPr>
          <p:cNvPr id="5" name="Рисунок 4" descr="52125F10EDDF26E16462759D3AF60FF8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5008" y="285728"/>
            <a:ext cx="2928932" cy="2264289"/>
          </a:xfrm>
          <a:prstGeom prst="rect">
            <a:avLst/>
          </a:prstGeom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643578"/>
            <a:ext cx="4700587" cy="92392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85786" y="1785926"/>
            <a:ext cx="7643866" cy="285752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Кислород и озон  это …?</a:t>
            </a:r>
            <a:endParaRPr lang="ru-RU" sz="6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214950"/>
            <a:ext cx="4929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Аллотропные</a:t>
            </a:r>
            <a:endParaRPr lang="ru-RU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модификации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8929718" cy="3000396"/>
          </a:xfrm>
        </p:spPr>
        <p:txBody>
          <a:bodyPr>
            <a:noAutofit/>
          </a:bodyPr>
          <a:lstStyle/>
          <a:p>
            <a:pPr lvl="0"/>
            <a:r>
              <a:rPr lang="ru-RU" sz="5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Дайте определение солям?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4795897"/>
            <a:ext cx="4714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Сложные вещества, состоящие из ионов металлов и кислотного остатка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9144000" cy="3429024"/>
          </a:xfrm>
        </p:spPr>
        <p:txBody>
          <a:bodyPr>
            <a:noAutofit/>
          </a:bodyPr>
          <a:lstStyle/>
          <a:p>
            <a:pPr lvl="0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смесь(сухая смесь): железные и медные опилки, сера, поваренная соль. Опишите этапы разделения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этой смеси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8929718" cy="3000396"/>
          </a:xfrm>
        </p:spPr>
        <p:txBody>
          <a:bodyPr>
            <a:noAutofit/>
          </a:bodyPr>
          <a:lstStyle/>
          <a:p>
            <a:pPr lvl="0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это: Бесцветный газ с резким запахом, он почти в два раза легче воздуха,  выделяется при гниении органических  веществ содержащих азот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0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143512"/>
            <a:ext cx="44291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Аммиак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8929718" cy="3000396"/>
          </a:xfrm>
        </p:spPr>
        <p:txBody>
          <a:bodyPr>
            <a:noAutofit/>
          </a:bodyPr>
          <a:lstStyle/>
          <a:p>
            <a:pPr lvl="0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чистого золота в кольце весом 10г и пробой 585?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143512"/>
            <a:ext cx="22860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5,85г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072494" cy="350046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называются реакции протекающие  с выделением  теплоты?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143512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Экзотермические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072494" cy="350046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катализаторы?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143512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Вещества ускоряющие хим.реакции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15370" cy="350046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Сформулируйте закон сохранения массы веществ.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54" y="5072074"/>
            <a:ext cx="60722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Масса веществ вступивших в хим.реакцию, равна массе веществ , получившихся  в результате ее.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072494" cy="378621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уравнение реакции </a:t>
            </a:r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/>
              <a:t>Al</a:t>
            </a:r>
            <a:r>
              <a:rPr lang="en-US" sz="6600" baseline="-25000" dirty="0" smtClean="0"/>
              <a:t>2</a:t>
            </a:r>
            <a:r>
              <a:rPr lang="en-US" sz="6600" dirty="0" smtClean="0"/>
              <a:t>S</a:t>
            </a:r>
            <a:r>
              <a:rPr lang="en-US" sz="6600" baseline="-25000" dirty="0" smtClean="0"/>
              <a:t>3</a:t>
            </a:r>
            <a:r>
              <a:rPr lang="en-US" sz="6600" dirty="0" smtClean="0"/>
              <a:t>+ HOH=</a:t>
            </a:r>
            <a:r>
              <a:rPr lang="ru-RU" sz="6600" dirty="0" smtClean="0"/>
              <a:t>…+…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143512"/>
            <a:ext cx="4572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 </a:t>
            </a:r>
            <a:r>
              <a:rPr lang="en-US" sz="2400" dirty="0" smtClean="0"/>
              <a:t>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+ 6HOH=2Al(OH)</a:t>
            </a:r>
            <a:r>
              <a:rPr lang="en-US" sz="1400" dirty="0" smtClean="0"/>
              <a:t>3</a:t>
            </a:r>
            <a:r>
              <a:rPr lang="en-US" sz="2400" dirty="0" smtClean="0"/>
              <a:t>+3H</a:t>
            </a:r>
            <a:r>
              <a:rPr lang="en-US" sz="1600" dirty="0" smtClean="0"/>
              <a:t>2</a:t>
            </a:r>
            <a:r>
              <a:rPr lang="en-US" sz="2400" dirty="0" smtClean="0"/>
              <a:t>S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643866" cy="3786214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Чему равна молекулярная масса хлорида магния</a:t>
            </a:r>
            <a:endParaRPr lang="ru-RU" sz="5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270857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грамм/моль</a:t>
            </a:r>
            <a:endParaRPr lang="ru-RU" sz="4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8556"/>
          <a:ext cx="8183272" cy="6658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72"/>
                <a:gridCol w="1260000"/>
                <a:gridCol w="1260000"/>
                <a:gridCol w="1260000"/>
                <a:gridCol w="1260000"/>
              </a:tblGrid>
              <a:tr h="1257310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Химия</a:t>
                      </a:r>
                      <a:r>
                        <a:rPr lang="ru-RU" sz="2800" b="1" u="none" baseline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в центре естествознания</a:t>
                      </a:r>
                      <a:endParaRPr lang="ru-RU" sz="2800" b="1" u="none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57310">
                <a:tc>
                  <a:txBody>
                    <a:bodyPr/>
                    <a:lstStyle/>
                    <a:p>
                      <a:pPr algn="ctr"/>
                      <a:r>
                        <a:rPr lang="ru-RU" sz="3600" b="1" u="none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Математика в химии</a:t>
                      </a:r>
                      <a:endParaRPr lang="ru-RU" sz="3600" b="1" u="none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628790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Явления происходящие с веществами</a:t>
                      </a:r>
                      <a:endParaRPr lang="ru-RU" sz="2800" b="1" u="none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57310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Рассказы по химии</a:t>
                      </a:r>
                      <a:endParaRPr lang="ru-RU" sz="2800" b="1" u="none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57310">
                <a:tc>
                  <a:txBody>
                    <a:bodyPr/>
                    <a:lstStyle/>
                    <a:p>
                      <a:pPr algn="ctr"/>
                      <a:r>
                        <a:rPr lang="ru-RU" sz="3600" b="1" u="none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Сюрприз</a:t>
                      </a:r>
                      <a:endParaRPr lang="ru-RU" sz="3600" b="1" u="none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643306" y="428604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3643306" y="1714488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3643306" y="3016749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3643306" y="4357694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3643306" y="5715016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786314" y="444981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786314" y="1730865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786314" y="2945311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786314" y="435769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714876" y="578645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6072198" y="42860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6072198" y="1714488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6072198" y="2945311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>
            <a:hlinkClick r:id="rId16" action="ppaction://hlinksldjump"/>
          </p:cNvPr>
          <p:cNvSpPr/>
          <p:nvPr/>
        </p:nvSpPr>
        <p:spPr>
          <a:xfrm>
            <a:off x="6072198" y="4302633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>
            <a:hlinkClick r:id="rId17" action="ppaction://hlinksldjump"/>
          </p:cNvPr>
          <p:cNvSpPr/>
          <p:nvPr/>
        </p:nvSpPr>
        <p:spPr>
          <a:xfrm>
            <a:off x="6000760" y="578645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>
            <a:hlinkClick r:id="rId18" action="ppaction://hlinksldjump"/>
          </p:cNvPr>
          <p:cNvSpPr/>
          <p:nvPr/>
        </p:nvSpPr>
        <p:spPr>
          <a:xfrm>
            <a:off x="7286644" y="42860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>
            <a:hlinkClick r:id="rId19" action="ppaction://hlinksldjump"/>
          </p:cNvPr>
          <p:cNvSpPr/>
          <p:nvPr/>
        </p:nvSpPr>
        <p:spPr>
          <a:xfrm>
            <a:off x="7286644" y="1730865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>
            <a:hlinkClick r:id="rId20" action="ppaction://hlinksldjump"/>
          </p:cNvPr>
          <p:cNvSpPr/>
          <p:nvPr/>
        </p:nvSpPr>
        <p:spPr>
          <a:xfrm>
            <a:off x="7286644" y="2945311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>
            <a:hlinkClick r:id="rId21" action="ppaction://hlinksldjump"/>
          </p:cNvPr>
          <p:cNvSpPr/>
          <p:nvPr/>
        </p:nvSpPr>
        <p:spPr>
          <a:xfrm>
            <a:off x="7358082" y="4429132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>
            <a:hlinkClick r:id="rId22" action="ppaction://hlinksldjump"/>
          </p:cNvPr>
          <p:cNvSpPr/>
          <p:nvPr/>
        </p:nvSpPr>
        <p:spPr>
          <a:xfrm>
            <a:off x="7215206" y="5715016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Управляющая кнопка: далее 24">
            <a:hlinkClick r:id="" action="ppaction://noaction" highlightClick="1"/>
          </p:cNvPr>
          <p:cNvSpPr/>
          <p:nvPr/>
        </p:nvSpPr>
        <p:spPr>
          <a:xfrm>
            <a:off x="8715404" y="6429396"/>
            <a:ext cx="357158" cy="357158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643866" cy="378621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Вычислите сколько протонов и нейтронов имеет атом натрия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643866" cy="378621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массу 1,5 моль оксида меди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5286388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 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072494" cy="37862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массу будет иметь порция оксида серы(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IV)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объем которой 17,9 литров?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5286388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 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785926"/>
            <a:ext cx="6500858" cy="20002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Признаком химической  реакции не является: 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Образовние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газа;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2) Испарение  жидкости;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3) Выпадение  осадка; 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4) Изменение  цвета 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-2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5143512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Испарение жидкости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285852" y="1428736"/>
            <a:ext cx="6786610" cy="30718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F, O, N,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Br, I</a:t>
            </a:r>
            <a:b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из этих элементов обладает большей ЭО? 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143512"/>
            <a:ext cx="37147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Фтор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72560" cy="378621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узнать количество энергетических  уровней?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71462"/>
            <a:ext cx="128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4929198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номеру периода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643998" cy="3143272"/>
          </a:xfrm>
        </p:spPr>
        <p:txBody>
          <a:bodyPr>
            <a:noAutofit/>
          </a:bodyPr>
          <a:lstStyle/>
          <a:p>
            <a:r>
              <a:rPr lang="en-US" sz="6000" baseline="-25000" dirty="0" smtClean="0"/>
              <a:t>17</a:t>
            </a:r>
            <a:r>
              <a:rPr lang="en-US" sz="6000" baseline="30000" dirty="0" smtClean="0"/>
              <a:t>35</a:t>
            </a:r>
            <a:r>
              <a:rPr lang="en-US" sz="6000" dirty="0" smtClean="0"/>
              <a:t>Cl</a:t>
            </a:r>
            <a:r>
              <a:rPr lang="ru-RU" sz="6000" dirty="0" smtClean="0"/>
              <a:t> и </a:t>
            </a:r>
            <a:r>
              <a:rPr lang="en-US" sz="6000" baseline="-25000" dirty="0" smtClean="0"/>
              <a:t>17</a:t>
            </a:r>
            <a:r>
              <a:rPr lang="en-US" sz="6000" baseline="30000" dirty="0" smtClean="0"/>
              <a:t>3</a:t>
            </a:r>
            <a:r>
              <a:rPr lang="ru-RU" sz="6000" baseline="30000" dirty="0" smtClean="0"/>
              <a:t>7</a:t>
            </a:r>
            <a:r>
              <a:rPr lang="en-US" sz="6000" dirty="0" err="1" smtClean="0"/>
              <a:t>Cl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Как называется?</a:t>
            </a:r>
            <a:endParaRPr lang="ru-RU" sz="5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000636"/>
            <a:ext cx="4286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Изотопы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143932" cy="278608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в Периодической системе металлов?</a:t>
            </a: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-2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5143512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 или 88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501122" cy="271464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неметаллы имеют металлический блеск?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5143512"/>
            <a:ext cx="492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Кристаллический  йод, графит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072494" cy="200026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</a:t>
            </a:r>
            <a:r>
              <a:rPr lang="ru-RU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аллотропные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видоизменения углерода.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-24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5143512"/>
            <a:ext cx="450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Графит, алмаз, фуллерен, </a:t>
            </a:r>
            <a:r>
              <a:rPr lang="ru-RU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карбин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325</Words>
  <Application>Microsoft Office PowerPoint</Application>
  <PresentationFormat>Экран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Химическая  чехарда</vt:lpstr>
      <vt:lpstr>Слайд 2</vt:lpstr>
      <vt:lpstr>Признаком химической  реакции не является:    1)Образовние газа;             2) Испарение  жидкости;        3) Выпадение  осадка;     4) Изменение  цвета  </vt:lpstr>
      <vt:lpstr>F, O, N, Cl, Br, I Какой из этих элементов обладает большей ЭО?  </vt:lpstr>
      <vt:lpstr>Как узнать количество энергетических  уровней?</vt:lpstr>
      <vt:lpstr>1735Cl и 1737Cl Как называется?</vt:lpstr>
      <vt:lpstr>Сколько в Периодической системе металлов?</vt:lpstr>
      <vt:lpstr>Какие неметаллы имеют металлический блеск?</vt:lpstr>
      <vt:lpstr>Назовите аллотропные видоизменения углерода.</vt:lpstr>
      <vt:lpstr>Кислород и озон  это …?</vt:lpstr>
      <vt:lpstr>Дайте определение солям?</vt:lpstr>
      <vt:lpstr>Дана смесь(сухая смесь): железные и медные опилки, сера, поваренная соль. Опишите этапы разделения этой смеси</vt:lpstr>
      <vt:lpstr>Что это: Бесцветный газ с резким запахом, он почти в два раза легче воздуха,  выделяется при гниении органических  веществ содержащих азот  </vt:lpstr>
      <vt:lpstr>Сколько чистого золота в кольце весом 10г и пробой 585?</vt:lpstr>
      <vt:lpstr>Как называются реакции протекающие  с выделением  теплоты?</vt:lpstr>
      <vt:lpstr>Что такое катализаторы?</vt:lpstr>
      <vt:lpstr>Сформулируйте закон сохранения массы веществ.</vt:lpstr>
      <vt:lpstr>Запишите уравнение реакции  Al2S3+ HOH=…+…  </vt:lpstr>
      <vt:lpstr>Чему равна молекулярная масса хлорида магния</vt:lpstr>
      <vt:lpstr>Вычислите сколько протонов и нейтронов имеет атом натрия</vt:lpstr>
      <vt:lpstr>Определите массу 1,5 моль оксида меди(II)</vt:lpstr>
      <vt:lpstr>Какую массу будет иметь порция оксида серы(IV) объем которой 17,9 литров?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чехарда</dc:title>
  <dc:creator>User</dc:creator>
  <cp:lastModifiedBy>309</cp:lastModifiedBy>
  <cp:revision>48</cp:revision>
  <dcterms:created xsi:type="dcterms:W3CDTF">2013-03-12T16:15:30Z</dcterms:created>
  <dcterms:modified xsi:type="dcterms:W3CDTF">2013-10-24T12:21:50Z</dcterms:modified>
</cp:coreProperties>
</file>