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1" r:id="rId3"/>
    <p:sldId id="274" r:id="rId4"/>
    <p:sldId id="273" r:id="rId5"/>
    <p:sldId id="275" r:id="rId6"/>
    <p:sldId id="276" r:id="rId7"/>
    <p:sldId id="277" r:id="rId8"/>
    <p:sldId id="257" r:id="rId9"/>
    <p:sldId id="258" r:id="rId10"/>
    <p:sldId id="259" r:id="rId11"/>
    <p:sldId id="260" r:id="rId12"/>
    <p:sldId id="262" r:id="rId13"/>
    <p:sldId id="261" r:id="rId14"/>
    <p:sldId id="271" r:id="rId15"/>
    <p:sldId id="270" r:id="rId16"/>
    <p:sldId id="278" r:id="rId17"/>
    <p:sldId id="263" r:id="rId18"/>
    <p:sldId id="264" r:id="rId19"/>
    <p:sldId id="265" r:id="rId20"/>
    <p:sldId id="266" r:id="rId21"/>
    <p:sldId id="267" r:id="rId22"/>
    <p:sldId id="268" r:id="rId23"/>
    <p:sldId id="283" r:id="rId24"/>
    <p:sldId id="282" r:id="rId25"/>
    <p:sldId id="280" r:id="rId26"/>
    <p:sldId id="279" r:id="rId27"/>
    <p:sldId id="284" r:id="rId28"/>
    <p:sldId id="285" r:id="rId29"/>
    <p:sldId id="26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9827" autoAdjust="0"/>
  </p:normalViewPr>
  <p:slideViewPr>
    <p:cSldViewPr>
      <p:cViewPr varScale="1">
        <p:scale>
          <a:sx n="74" d="100"/>
          <a:sy n="74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8054-B7C2-4BE2-9AF6-A4F2633D98C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6D5BD-14FD-49DD-9A55-5619CD676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AF978-C254-4678-98AD-E822B254016B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35949-F6D4-4632-A700-8C654075E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75FE-2E6D-40AB-8F23-A7D645DE844F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47FF-AF96-4BFA-BBAC-B927EEAD0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4BD1-E8B5-4649-8612-6C607B1D796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3D1B8-B1AF-4807-86AD-98BBC0F67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5255C-8A22-44F5-A29C-CA72BFF0062A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5494-0896-4762-ABF2-CB3766E15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AB79B-724B-42A3-B61D-75A891AE042B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CEA6D-5B25-49AC-BF73-62FED96F5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EE22-90B1-4859-983A-46DC70A1D1BE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9F554-BAA7-42D1-994F-850EECEAB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3243-0A74-43D2-BA55-10C48BB72F3D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F8758-6B1E-44D8-A2B0-719860058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82BA-5438-4BF3-9DF0-7607CA4BB300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7097-2839-46ED-AA67-F3A3A0738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6A96-7C30-4EBC-BCAC-1C32204735A3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F63B-5323-468E-8273-206F77D39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54271-2183-4CAF-8676-3BB601A261AB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1516-D385-4587-BD1F-C4EF8F761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9753B2-291B-4EF0-B4EB-B3DAB41FEBF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DF057E-7713-457E-94DC-44B699E57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1" r:id="rId4"/>
    <p:sldLayoutId id="2147483795" r:id="rId5"/>
    <p:sldLayoutId id="2147483790" r:id="rId6"/>
    <p:sldLayoutId id="2147483796" r:id="rId7"/>
    <p:sldLayoutId id="2147483797" r:id="rId8"/>
    <p:sldLayoutId id="2147483798" r:id="rId9"/>
    <p:sldLayoutId id="2147483789" r:id="rId10"/>
    <p:sldLayoutId id="21474837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emf"/><Relationship Id="rId4" Type="http://schemas.openxmlformats.org/officeDocument/2006/relationships/oleObject" Target="../embeddings/_____Microsoft_Excel_97-2003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emf"/><Relationship Id="rId4" Type="http://schemas.openxmlformats.org/officeDocument/2006/relationships/oleObject" Target="../embeddings/_____Microsoft_Excel_97-20032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emf"/><Relationship Id="rId4" Type="http://schemas.openxmlformats.org/officeDocument/2006/relationships/oleObject" Target="../embeddings/_____Microsoft_Excel_97-20033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8.emf"/><Relationship Id="rId4" Type="http://schemas.openxmlformats.org/officeDocument/2006/relationships/oleObject" Target="../embeddings/_____Microsoft_Excel_97-20034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9.emf"/><Relationship Id="rId4" Type="http://schemas.openxmlformats.org/officeDocument/2006/relationships/oleObject" Target="../embeddings/_____Microsoft_Excel_97-20035.xls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458200" cy="1222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/>
              <a:t>Джинсы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14313"/>
            <a:ext cx="8458200" cy="914400"/>
          </a:xfrm>
        </p:spPr>
        <p:txBody>
          <a:bodyPr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 smtClean="0"/>
              <a:t>Районаая</a:t>
            </a:r>
            <a:r>
              <a:rPr lang="ru-RU" b="1" dirty="0" smtClean="0"/>
              <a:t> учебно-исследовательская конференция «Юность </a:t>
            </a:r>
            <a:r>
              <a:rPr lang="ru-RU" b="1" dirty="0" err="1" smtClean="0"/>
              <a:t>Устьи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Направление: Химия 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786313" y="2428875"/>
            <a:ext cx="4171950" cy="29289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sz="2400" dirty="0">
              <a:solidFill>
                <a:schemeClr val="tx2">
                  <a:shade val="75000"/>
                </a:schemeClr>
              </a:solidFill>
              <a:latin typeface="+mn-lt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72063" y="2500313"/>
            <a:ext cx="3957637" cy="314325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Выполнила ученица 10 класса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Муниципального бюджетного образовательного учреждения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+mn-lt"/>
              </a:rPr>
              <a:t>Устьянская</a:t>
            </a:r>
            <a:r>
              <a:rPr lang="ru-RU" sz="2400" dirty="0">
                <a:latin typeface="+mn-lt"/>
              </a:rPr>
              <a:t> средняя школа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+mn-lt"/>
              </a:rPr>
              <a:t>Устьянского</a:t>
            </a:r>
            <a:r>
              <a:rPr lang="ru-RU" sz="2400" dirty="0">
                <a:latin typeface="+mn-lt"/>
              </a:rPr>
              <a:t> района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Борисова  Марина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Научный руководитель- учитель химии Муниципального бюджетного образовательного учреждения </a:t>
            </a:r>
            <a:r>
              <a:rPr lang="ru-RU" sz="2400" dirty="0" err="1">
                <a:latin typeface="+mn-lt"/>
              </a:rPr>
              <a:t>Устьянская</a:t>
            </a:r>
            <a:r>
              <a:rPr lang="ru-RU" sz="2400" dirty="0">
                <a:latin typeface="+mn-lt"/>
              </a:rPr>
              <a:t> средняя школа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+mn-lt"/>
              </a:rPr>
              <a:t>Реймер</a:t>
            </a:r>
            <a:r>
              <a:rPr lang="ru-RU" sz="2400" dirty="0">
                <a:latin typeface="+mn-lt"/>
              </a:rPr>
              <a:t> Людмила Владимировна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sz="2400" dirty="0">
              <a:solidFill>
                <a:schemeClr val="tx2">
                  <a:shade val="75000"/>
                </a:schemeClr>
              </a:solidFill>
              <a:latin typeface="+mn-lt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57188" y="6500813"/>
            <a:ext cx="8458200" cy="357187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400" dirty="0">
                <a:latin typeface="+mn-lt"/>
              </a:rPr>
              <a:t>Шангалы , 2013</a:t>
            </a:r>
            <a:endParaRPr lang="ru-RU" sz="2400" dirty="0">
              <a:solidFill>
                <a:schemeClr val="tx2">
                  <a:shade val="75000"/>
                </a:schemeClr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sz="2400" dirty="0">
              <a:solidFill>
                <a:schemeClr val="tx2">
                  <a:shade val="75000"/>
                </a:schemeClr>
              </a:solidFill>
              <a:latin typeface="+mn-lt"/>
            </a:endParaRPr>
          </a:p>
        </p:txBody>
      </p:sp>
      <p:pic>
        <p:nvPicPr>
          <p:cNvPr id="13318" name="Picture 4" descr="G:\джинсы\810180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2500313"/>
            <a:ext cx="4071937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G:\джинсы\tk_sob_large_1237_25_05_12_01_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31686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148374" y="5597644"/>
            <a:ext cx="2732424" cy="849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err="1">
                <a:latin typeface="+mn-lt"/>
              </a:rPr>
              <a:t>Джекоб</a:t>
            </a:r>
            <a:r>
              <a:rPr lang="ru-RU" sz="3200" dirty="0">
                <a:latin typeface="+mn-lt"/>
              </a:rPr>
              <a:t> Дэвис</a:t>
            </a:r>
            <a:endParaRPr lang="ru-RU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88" y="5715000"/>
            <a:ext cx="3000375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9909" y="5595953"/>
            <a:ext cx="3000396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Леви </a:t>
            </a:r>
            <a:r>
              <a:rPr lang="ru-RU" sz="3200" dirty="0" err="1">
                <a:latin typeface="+mn-lt"/>
              </a:rPr>
              <a:t>Страусс</a:t>
            </a:r>
            <a:endParaRPr lang="ru-RU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1749" name="Picture 8" descr="Jacob_Dav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95363" y="3576638"/>
            <a:ext cx="6350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9" descr="Jacob_Dav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663" y="3549650"/>
            <a:ext cx="6350" cy="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0" descr="Jacob_Dav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825" y="3425825"/>
            <a:ext cx="6350" cy="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1" descr="Jacob_Davis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859338" y="1341438"/>
            <a:ext cx="3344862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8705850" cy="22145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u="sng" smtClean="0"/>
              <a:t>20 мая 1873 года</a:t>
            </a:r>
            <a:r>
              <a:rPr lang="ru-RU" sz="4000" smtClean="0"/>
              <a:t>  - День рождения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smtClean="0"/>
              <a:t>                        джинсов </a:t>
            </a:r>
          </a:p>
        </p:txBody>
      </p:sp>
      <p:pic>
        <p:nvPicPr>
          <p:cNvPr id="33795" name="Picture 2" descr="G:\джинсы\levi_s_18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714625"/>
            <a:ext cx="44577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Содержимое 2"/>
          <p:cNvSpPr txBox="1">
            <a:spLocks/>
          </p:cNvSpPr>
          <p:nvPr/>
        </p:nvSpPr>
        <p:spPr bwMode="auto">
          <a:xfrm>
            <a:off x="5214938" y="3357563"/>
            <a:ext cx="37052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sz="320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33797" name="Picture 4" descr="G:\джинсы\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3429000"/>
            <a:ext cx="331152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ysClr val="windowText" lastClr="000000"/>
                </a:solidFill>
              </a:rPr>
              <a:t>Джинсы</a:t>
            </a:r>
            <a:r>
              <a:rPr lang="ru-RU" sz="4000" b="1" dirty="0">
                <a:solidFill>
                  <a:sysClr val="windowText" lastClr="000000"/>
                </a:solidFill>
              </a:rPr>
              <a:t> в России</a:t>
            </a:r>
            <a:r>
              <a:rPr lang="ru-RU" sz="1800" dirty="0">
                <a:solidFill>
                  <a:sysClr val="windowText" lastClr="000000"/>
                </a:solidFill>
              </a:rPr>
              <a:t/>
            </a:r>
            <a:br>
              <a:rPr lang="ru-RU" sz="1800" dirty="0">
                <a:solidFill>
                  <a:sysClr val="windowText" lastClr="000000"/>
                </a:solidFill>
              </a:rPr>
            </a:br>
            <a:endParaRPr lang="ru-RU" sz="1800" dirty="0">
              <a:solidFill>
                <a:sysClr val="windowText" lastClr="000000"/>
              </a:solidFill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3857625" y="1214438"/>
            <a:ext cx="4991100" cy="20177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1957 год -  на всемирном фестивале молодежи и студентов.</a:t>
            </a:r>
          </a:p>
        </p:txBody>
      </p:sp>
      <p:pic>
        <p:nvPicPr>
          <p:cNvPr id="35843" name="Picture 2" descr="G:\джинсы\ussr_3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2857500"/>
            <a:ext cx="32861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G:\джинсы\r006_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214438"/>
            <a:ext cx="3214687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G:\джинсы\uss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4286250"/>
            <a:ext cx="30718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7890" name="Содержимое 6" descr="RussianRainbowGathering_4Aug20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184959">
            <a:off x="4675188" y="1354138"/>
            <a:ext cx="2619375" cy="3929062"/>
          </a:xfrm>
        </p:spPr>
      </p:pic>
      <p:pic>
        <p:nvPicPr>
          <p:cNvPr id="37891" name="Picture 2" descr="G:\джинсы\220px-Moskow_hipp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3249613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 descr="G:\джинсы\Peace_symbol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52149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071670" y="5643578"/>
            <a:ext cx="3857652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«Дети цветов»</a:t>
            </a:r>
            <a:endParaRPr lang="ru-RU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>
              <a:effectLst/>
            </a:endParaRPr>
          </a:p>
        </p:txBody>
      </p:sp>
      <p:pic>
        <p:nvPicPr>
          <p:cNvPr id="39938" name="Picture 7" descr="85415064_4518373_53888468_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1916113"/>
            <a:ext cx="3121025" cy="4679950"/>
          </a:xfrm>
        </p:spPr>
      </p:pic>
      <p:pic>
        <p:nvPicPr>
          <p:cNvPr id="39939" name="Picture 9" descr="a_436235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2462213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8" descr="modnye-dzhinsy-osen-zima-2012-2013_2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413" y="404813"/>
            <a:ext cx="4176712" cy="2916237"/>
          </a:xfrm>
        </p:spPr>
      </p:pic>
      <p:pic>
        <p:nvPicPr>
          <p:cNvPr id="39941" name="Picture 10" descr="73872103_t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284538"/>
            <a:ext cx="3306762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312" y="459506"/>
            <a:ext cx="6354571" cy="61297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Типы джинсовой ткани</a:t>
            </a:r>
            <a:endParaRPr lang="ru-RU" dirty="0"/>
          </a:p>
        </p:txBody>
      </p:sp>
      <p:pic>
        <p:nvPicPr>
          <p:cNvPr id="27650" name="Picture 8" descr="220px-Deni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341438"/>
            <a:ext cx="2808287" cy="3240087"/>
          </a:xfrm>
        </p:spPr>
      </p:pic>
      <p:pic>
        <p:nvPicPr>
          <p:cNvPr id="27651" name="Picture 9" descr="ломанная саржа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1412875"/>
            <a:ext cx="2736850" cy="3168650"/>
          </a:xfrm>
        </p:spPr>
      </p:pic>
      <p:sp>
        <p:nvSpPr>
          <p:cNvPr id="27652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1403350" y="4941888"/>
            <a:ext cx="2466975" cy="1066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b="1" smtClean="0"/>
              <a:t>Деним</a:t>
            </a:r>
          </a:p>
        </p:txBody>
      </p:sp>
      <p:sp>
        <p:nvSpPr>
          <p:cNvPr id="27653" name="Rectangle 11"/>
          <p:cNvSpPr>
            <a:spLocks/>
          </p:cNvSpPr>
          <p:nvPr/>
        </p:nvSpPr>
        <p:spPr bwMode="auto">
          <a:xfrm>
            <a:off x="4859338" y="4868863"/>
            <a:ext cx="28082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800" b="1">
                <a:solidFill>
                  <a:schemeClr val="tx2"/>
                </a:solidFill>
                <a:latin typeface="Franklin Gothic Book" pitchFamily="34" charset="0"/>
              </a:rPr>
              <a:t>Ломанная саржа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"/>
          <p:cNvSpPr>
            <a:spLocks noGrp="1"/>
          </p:cNvSpPr>
          <p:nvPr>
            <p:ph type="title" idx="4294967295"/>
          </p:nvPr>
        </p:nvSpPr>
        <p:spPr bwMode="auto">
          <a:xfrm>
            <a:off x="457200" y="26035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>
              <a:effectLst/>
            </a:endParaRPr>
          </a:p>
        </p:txBody>
      </p:sp>
      <p:pic>
        <p:nvPicPr>
          <p:cNvPr id="28674" name="Picture 8" descr="стрейч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2808287" cy="3095625"/>
          </a:xfrm>
        </p:spPr>
      </p:pic>
      <p:pic>
        <p:nvPicPr>
          <p:cNvPr id="28675" name="Picture 9" descr="рамми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6125" y="3357563"/>
            <a:ext cx="2735263" cy="3024187"/>
          </a:xfrm>
        </p:spPr>
      </p:pic>
      <p:sp>
        <p:nvSpPr>
          <p:cNvPr id="28676" name="Rectangle 12"/>
          <p:cNvSpPr>
            <a:spLocks/>
          </p:cNvSpPr>
          <p:nvPr/>
        </p:nvSpPr>
        <p:spPr bwMode="auto">
          <a:xfrm>
            <a:off x="611188" y="3573463"/>
            <a:ext cx="2466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800" b="1">
                <a:solidFill>
                  <a:schemeClr val="tx2"/>
                </a:solidFill>
                <a:latin typeface="Franklin Gothic Book" pitchFamily="34" charset="0"/>
              </a:rPr>
              <a:t>Стрейч</a:t>
            </a:r>
          </a:p>
        </p:txBody>
      </p:sp>
      <p:pic>
        <p:nvPicPr>
          <p:cNvPr id="28677" name="Picture 13" descr="экрю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1863" y="260350"/>
            <a:ext cx="2832100" cy="3168650"/>
          </a:xfrm>
        </p:spPr>
      </p:pic>
      <p:sp>
        <p:nvSpPr>
          <p:cNvPr id="28678" name="Rectangle 14"/>
          <p:cNvSpPr>
            <a:spLocks/>
          </p:cNvSpPr>
          <p:nvPr/>
        </p:nvSpPr>
        <p:spPr bwMode="auto">
          <a:xfrm>
            <a:off x="3357563" y="2643188"/>
            <a:ext cx="2466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800" b="1">
                <a:solidFill>
                  <a:schemeClr val="tx2"/>
                </a:solidFill>
                <a:latin typeface="Franklin Gothic Book" pitchFamily="34" charset="0"/>
              </a:rPr>
              <a:t>Рами</a:t>
            </a:r>
          </a:p>
        </p:txBody>
      </p:sp>
      <p:sp>
        <p:nvSpPr>
          <p:cNvPr id="28679" name="Rectangle 15"/>
          <p:cNvSpPr>
            <a:spLocks/>
          </p:cNvSpPr>
          <p:nvPr/>
        </p:nvSpPr>
        <p:spPr bwMode="auto">
          <a:xfrm>
            <a:off x="6227763" y="3573463"/>
            <a:ext cx="2466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800" b="1">
                <a:solidFill>
                  <a:schemeClr val="tx2"/>
                </a:solidFill>
                <a:latin typeface="Franklin Gothic Book" pitchFamily="34" charset="0"/>
              </a:rPr>
              <a:t>Эйкру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71612"/>
            <a:ext cx="8686800" cy="16859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Результаты анкетирования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3550" y="2054225"/>
          <a:ext cx="8281988" cy="446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Лист" r:id="rId4" imgW="8267700" imgH="4457590" progId="Excel.Sheet.8">
                  <p:embed/>
                </p:oleObj>
              </mc:Choice>
              <mc:Fallback>
                <p:oleObj name="Лист" r:id="rId4" imgW="8267700" imgH="4457590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054225"/>
                        <a:ext cx="8281988" cy="446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16859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Носите Ли вы джинсы?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 Почему?</a:t>
            </a:r>
            <a:endParaRPr lang="ru-RU" sz="6000" dirty="0"/>
          </a:p>
        </p:txBody>
      </p:sp>
      <p:graphicFrame>
        <p:nvGraphicFramePr>
          <p:cNvPr id="2355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4213" y="1989138"/>
          <a:ext cx="7991475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Диаграмма" r:id="rId4" imgW="7953522" imgH="3895783" progId="Excel.Sheet.8">
                  <p:embed/>
                </p:oleObj>
              </mc:Choice>
              <mc:Fallback>
                <p:oleObj name="Диаграмма" r:id="rId4" imgW="7953522" imgH="3895783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89138"/>
                        <a:ext cx="7991475" cy="391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309\Рабочий стол\Фото для конф\100_28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36417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C:\Documents and Settings\309\Рабочий стол\Фото для конф\IMG_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214438"/>
            <a:ext cx="367665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104297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Знаете ли вы когда появились первые джинсы?</a:t>
            </a:r>
            <a:endParaRPr lang="ru-RU" sz="4400" dirty="0"/>
          </a:p>
        </p:txBody>
      </p:sp>
      <p:graphicFrame>
        <p:nvGraphicFramePr>
          <p:cNvPr id="24578" name="Содержимое 3"/>
          <p:cNvGraphicFramePr>
            <a:graphicFrameLocks noGrp="1"/>
          </p:cNvGraphicFramePr>
          <p:nvPr>
            <p:ph idx="1"/>
          </p:nvPr>
        </p:nvGraphicFramePr>
        <p:xfrm>
          <a:off x="292100" y="2001838"/>
          <a:ext cx="8601075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Диаграмма" r:id="rId4" imgW="8877300" imgH="4086271" progId="Excel.Sheet.8">
                  <p:embed/>
                </p:oleObj>
              </mc:Choice>
              <mc:Fallback>
                <p:oleObj name="Диаграмма" r:id="rId4" imgW="8877300" imgH="4086271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2001838"/>
                        <a:ext cx="8601075" cy="409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Считаете ли вы джинсы деловой одеждой?</a:t>
            </a:r>
            <a:endParaRPr lang="ru-RU" sz="4400" dirty="0"/>
          </a:p>
        </p:txBody>
      </p:sp>
      <p:graphicFrame>
        <p:nvGraphicFramePr>
          <p:cNvPr id="25602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38" y="2163763"/>
          <a:ext cx="8134350" cy="395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Диаграмма" r:id="rId4" imgW="8105922" imgH="3943478" progId="Excel.Sheet.8">
                  <p:embed/>
                </p:oleObj>
              </mc:Choice>
              <mc:Fallback>
                <p:oleObj name="Диаграмма" r:id="rId4" imgW="8105922" imgH="3943478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2163763"/>
                        <a:ext cx="8134350" cy="3957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Хотели бы вы, чтобы джинсы вошли в школьную форму?</a:t>
            </a:r>
            <a:endParaRPr lang="ru-RU" sz="4400" dirty="0"/>
          </a:p>
        </p:txBody>
      </p:sp>
      <p:graphicFrame>
        <p:nvGraphicFramePr>
          <p:cNvPr id="266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500" y="2301875"/>
          <a:ext cx="8358188" cy="396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Диаграмма" r:id="rId4" imgW="8324850" imgH="3952841" progId="Excel.Sheet.8">
                  <p:embed/>
                </p:oleObj>
              </mc:Choice>
              <mc:Fallback>
                <p:oleObj name="Диаграмма" r:id="rId4" imgW="8324850" imgH="3952841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01875"/>
                        <a:ext cx="8358188" cy="396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57" y="1611300"/>
            <a:ext cx="8686801" cy="112395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6000" dirty="0" smtClean="0"/>
              <a:t>Эксперимент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idx="1"/>
          </p:nvPr>
        </p:nvSpPr>
        <p:spPr>
          <a:xfrm>
            <a:off x="857250" y="5072063"/>
            <a:ext cx="3357563" cy="8572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Образец №1</a:t>
            </a:r>
          </a:p>
        </p:txBody>
      </p:sp>
      <p:pic>
        <p:nvPicPr>
          <p:cNvPr id="41986" name="Picture 2" descr="C:\Documents and Settings\309\Рабочий стол\Фото для конф\100_28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500188"/>
            <a:ext cx="3214687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C:\Documents and Settings\309\Рабочий стол\Фото для конф\100_29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500188"/>
            <a:ext cx="33877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572000" y="5072063"/>
            <a:ext cx="3214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3200" dirty="0">
                <a:solidFill>
                  <a:schemeClr val="tx2"/>
                </a:solidFill>
                <a:latin typeface="+mn-lt"/>
              </a:rPr>
              <a:t>Образец №2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Documents and Settings\309\Рабочий стол\Фото для конф\100_28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4279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2286000" y="6000750"/>
            <a:ext cx="3357563" cy="8572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Образец №1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348038" y="4941888"/>
            <a:ext cx="15128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NaOH</a:t>
            </a: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4572000" y="3213100"/>
            <a:ext cx="15128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HNO</a:t>
            </a:r>
            <a:r>
              <a:rPr lang="en-US" sz="2000">
                <a:solidFill>
                  <a:srgbClr val="FF0000"/>
                </a:solidFill>
              </a:rPr>
              <a:t>3</a:t>
            </a: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900113" y="4868863"/>
            <a:ext cx="15128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H</a:t>
            </a:r>
            <a:r>
              <a:rPr lang="en-US" sz="2000">
                <a:solidFill>
                  <a:srgbClr val="FF0000"/>
                </a:solidFill>
              </a:rPr>
              <a:t>2</a:t>
            </a:r>
            <a:r>
              <a:rPr lang="en-US" sz="3200">
                <a:solidFill>
                  <a:srgbClr val="FF0000"/>
                </a:solidFill>
              </a:rPr>
              <a:t>SO</a:t>
            </a:r>
            <a:r>
              <a:rPr lang="en-US" sz="2000">
                <a:solidFill>
                  <a:srgbClr val="FF0000"/>
                </a:solidFill>
              </a:rPr>
              <a:t>4</a:t>
            </a: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 flipV="1">
            <a:off x="1692275" y="4149725"/>
            <a:ext cx="431800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 flipH="1" flipV="1">
            <a:off x="2987675" y="4005263"/>
            <a:ext cx="107950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 flipH="1" flipV="1">
            <a:off x="3924300" y="3284538"/>
            <a:ext cx="86360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Documents and Settings\309\Рабочий стол\Фото для конф\100_28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6648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714625" y="6000750"/>
            <a:ext cx="3214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3200" dirty="0">
                <a:solidFill>
                  <a:schemeClr val="tx2"/>
                </a:solidFill>
                <a:latin typeface="+mn-lt"/>
              </a:rPr>
              <a:t>Образец №2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476375" y="5229225"/>
            <a:ext cx="15128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H</a:t>
            </a:r>
            <a:r>
              <a:rPr lang="en-US" sz="2000">
                <a:solidFill>
                  <a:srgbClr val="FF0000"/>
                </a:solidFill>
              </a:rPr>
              <a:t>2</a:t>
            </a:r>
            <a:r>
              <a:rPr lang="en-US" sz="3200">
                <a:solidFill>
                  <a:srgbClr val="FF0000"/>
                </a:solidFill>
              </a:rPr>
              <a:t>SO</a:t>
            </a:r>
            <a:r>
              <a:rPr lang="en-US" sz="2000">
                <a:solidFill>
                  <a:srgbClr val="FF0000"/>
                </a:solidFill>
              </a:rPr>
              <a:t>4</a:t>
            </a: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3492500" y="5229225"/>
            <a:ext cx="15128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NaOH</a:t>
            </a: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5003800" y="4149725"/>
            <a:ext cx="15128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HNO</a:t>
            </a:r>
            <a:r>
              <a:rPr lang="en-US" sz="2000">
                <a:solidFill>
                  <a:srgbClr val="FF0000"/>
                </a:solidFill>
              </a:rPr>
              <a:t>3</a:t>
            </a: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 flipV="1">
            <a:off x="2339975" y="4292600"/>
            <a:ext cx="144463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39" name="Line 9"/>
          <p:cNvSpPr>
            <a:spLocks noChangeShapeType="1"/>
          </p:cNvSpPr>
          <p:nvPr/>
        </p:nvSpPr>
        <p:spPr bwMode="auto">
          <a:xfrm flipH="1" flipV="1">
            <a:off x="4500563" y="4005263"/>
            <a:ext cx="647700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0" name="Line 10"/>
          <p:cNvSpPr>
            <a:spLocks noChangeShapeType="1"/>
          </p:cNvSpPr>
          <p:nvPr/>
        </p:nvSpPr>
        <p:spPr bwMode="auto">
          <a:xfrm flipH="1" flipV="1">
            <a:off x="3563938" y="4292600"/>
            <a:ext cx="431800" cy="1081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02" name="Group 46"/>
          <p:cNvGraphicFramePr>
            <a:graphicFrameLocks noGrp="1"/>
          </p:cNvGraphicFramePr>
          <p:nvPr>
            <p:ph idx="1"/>
          </p:nvPr>
        </p:nvGraphicFramePr>
        <p:xfrm>
          <a:off x="214313" y="285750"/>
          <a:ext cx="8786812" cy="6388100"/>
        </p:xfrm>
        <a:graphic>
          <a:graphicData uri="http://schemas.openxmlformats.org/drawingml/2006/table">
            <a:tbl>
              <a:tblPr/>
              <a:tblGrid>
                <a:gridCol w="1463675"/>
                <a:gridCol w="1465262"/>
                <a:gridCol w="1465263"/>
                <a:gridCol w="1463675"/>
                <a:gridCol w="1465262"/>
                <a:gridCol w="1463675"/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В растворе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NaOH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В растворе  серной кислоты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В растворе азотной кислоты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Горение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РН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Образец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Медленно набухает, через сутки  почти разлагается.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Выделяется ярко малиновое окрашивание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Сначала раствор синеет, через некоторое время полностью распадается, через сутки нет даже отдельных ниток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Образец набухает, появляется запах оксида азот, раствор ярко желтый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Отчетливо прослеживается запах жженой бумаги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Book" pitchFamily="34" charset="0"/>
                        </a:rPr>
                        <a:t>Вывод: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Хлопок присутствует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Хлопок присутствует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Хлопок присутствует Ацетатное волокно тоже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Хлопок присутствует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нейтральная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Образец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Медленно набухает, но даже через сутки  не разлагается. окрашивания 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Сначала раствор синеет слабо, через  сутки   наблюдаются отдельные нитки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Образец набухает, появляется запах оксида азот, раствор слабо желтый, нити практически не распались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горения остается черный пепел с запахом жженых  волос.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Book" pitchFamily="34" charset="0"/>
                        </a:rPr>
                        <a:t>Вывод: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Хлопок возможно отсутствует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Хлопок присутствует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Хлопок отсутствует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Шерсть и какие то синтетические добавки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щелочная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333375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effectLst/>
                <a:latin typeface="Arial" charset="0"/>
              </a:rPr>
              <a:t>Заключение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196975"/>
            <a:ext cx="86868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Как выбирать джинсы:</a:t>
            </a:r>
          </a:p>
          <a:p>
            <a:r>
              <a:rPr lang="ru-RU" smtClean="0">
                <a:latin typeface="Arial" charset="0"/>
              </a:rPr>
              <a:t>Учитывайте правило, для того чтобы наряд смотрелся уместно.</a:t>
            </a:r>
          </a:p>
          <a:p>
            <a:r>
              <a:rPr lang="ru-RU" dirty="0" smtClean="0">
                <a:latin typeface="Arial" charset="0"/>
              </a:rPr>
              <a:t>Выбирайте ткань, приближенную к натуральной.</a:t>
            </a:r>
          </a:p>
          <a:p>
            <a:r>
              <a:rPr lang="ru-RU" dirty="0" smtClean="0">
                <a:latin typeface="Arial" charset="0"/>
              </a:rPr>
              <a:t>Следите за состоянием здоровья.</a:t>
            </a:r>
          </a:p>
          <a:p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0825" y="26035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b="1" cap="none" smtClean="0">
                <a:effectLst/>
              </a:rPr>
              <a:t>Спасибо за внимание</a:t>
            </a:r>
            <a:r>
              <a:rPr lang="ru-RU" sz="5400" b="1" cap="none" smtClean="0">
                <a:effectLst/>
                <a:sym typeface="Wingdings" pitchFamily="2" charset="2"/>
              </a:rPr>
              <a:t></a:t>
            </a:r>
            <a:endParaRPr lang="ru-RU" sz="5400" b="1" cap="none" smtClean="0">
              <a:effectLst/>
            </a:endParaRPr>
          </a:p>
        </p:txBody>
      </p:sp>
      <p:pic>
        <p:nvPicPr>
          <p:cNvPr id="47106" name="Picture 4" descr="denim-0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713" y="1700213"/>
            <a:ext cx="56800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1268413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400" b="1" u="sng" cap="none" smtClean="0">
                <a:effectLst/>
              </a:rPr>
              <a:t>Цели работы:</a:t>
            </a:r>
            <a:br>
              <a:rPr lang="ru-RU" sz="4400" b="1" u="sng" cap="none" smtClean="0">
                <a:effectLst/>
              </a:rPr>
            </a:br>
            <a:r>
              <a:rPr lang="ru-RU" sz="4400" b="1" u="sng" cap="none" smtClean="0">
                <a:effectLst/>
              </a:rPr>
              <a:t/>
            </a:r>
            <a:br>
              <a:rPr lang="ru-RU" sz="4400" b="1" u="sng" cap="none" smtClean="0">
                <a:effectLst/>
              </a:rPr>
            </a:br>
            <a:r>
              <a:rPr lang="ru-RU" sz="4400" cap="none" smtClean="0">
                <a:effectLst/>
              </a:rPr>
              <a:t>Исследовать качественный состав материала- джинс.</a:t>
            </a:r>
          </a:p>
        </p:txBody>
      </p:sp>
      <p:pic>
        <p:nvPicPr>
          <p:cNvPr id="15362" name="Picture 1" descr="F:\дороботка\denim-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3071813"/>
            <a:ext cx="4300537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323850" y="260350"/>
            <a:ext cx="8596313" cy="34559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685800" indent="-685800" eaLnBrk="1" hangingPunct="1">
              <a:defRPr/>
            </a:pPr>
            <a:r>
              <a:rPr lang="ru-RU" sz="4000" b="1" u="sng" cap="none" smtClean="0">
                <a:effectLst/>
              </a:rPr>
              <a:t>Задачи:</a:t>
            </a:r>
            <a:r>
              <a:rPr lang="ru-RU" sz="4000" cap="none" smtClean="0">
                <a:effectLst/>
              </a:rPr>
              <a:t> </a:t>
            </a:r>
            <a:br>
              <a:rPr lang="ru-RU" sz="4000" cap="none" smtClean="0">
                <a:effectLst/>
              </a:rPr>
            </a:br>
            <a:r>
              <a:rPr lang="ru-RU" sz="4000" cap="none" smtClean="0">
                <a:effectLst/>
              </a:rPr>
              <a:t/>
            </a:r>
            <a:br>
              <a:rPr lang="ru-RU" sz="4000" cap="none" smtClean="0">
                <a:effectLst/>
              </a:rPr>
            </a:br>
            <a:r>
              <a:rPr lang="ru-RU" cap="none" smtClean="0">
                <a:effectLst/>
              </a:rPr>
              <a:t>1. Изучить литературу</a:t>
            </a:r>
            <a:br>
              <a:rPr lang="ru-RU" cap="none" smtClean="0">
                <a:effectLst/>
              </a:rPr>
            </a:br>
            <a:r>
              <a:rPr lang="ru-RU" cap="none" smtClean="0">
                <a:effectLst/>
              </a:rPr>
              <a:t>2. Провести анкетирование</a:t>
            </a:r>
            <a:br>
              <a:rPr lang="ru-RU" cap="none" smtClean="0">
                <a:effectLst/>
              </a:rPr>
            </a:br>
            <a:r>
              <a:rPr lang="ru-RU" cap="none" smtClean="0">
                <a:effectLst/>
              </a:rPr>
              <a:t>3. Провести лабораторные испытания  исследуемых материалов</a:t>
            </a:r>
            <a:r>
              <a:rPr lang="ru-RU" sz="3200" cap="none" smtClean="0">
                <a:effectLst/>
              </a:rPr>
              <a:t> </a:t>
            </a:r>
          </a:p>
        </p:txBody>
      </p:sp>
      <p:pic>
        <p:nvPicPr>
          <p:cNvPr id="16386" name="Picture 6" descr="denim-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3933825"/>
            <a:ext cx="3308350" cy="2651125"/>
          </a:xfrm>
        </p:spPr>
      </p:pic>
      <p:pic>
        <p:nvPicPr>
          <p:cNvPr id="16387" name="Picture 7" descr="128104602314218776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3789363"/>
            <a:ext cx="3024187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260350"/>
            <a:ext cx="8596313" cy="28273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400" b="1" u="sng" cap="none" smtClean="0">
                <a:effectLst/>
              </a:rPr>
              <a:t>Объект исследования:</a:t>
            </a:r>
            <a:r>
              <a:rPr lang="ru-RU" sz="4000" b="1" u="sng" cap="none" smtClean="0">
                <a:effectLst/>
              </a:rPr>
              <a:t/>
            </a:r>
            <a:br>
              <a:rPr lang="ru-RU" sz="4000" b="1" u="sng" cap="none" smtClean="0">
                <a:effectLst/>
              </a:rPr>
            </a:br>
            <a:r>
              <a:rPr lang="ru-RU" sz="4000" b="1" u="sng" cap="none" smtClean="0">
                <a:effectLst/>
              </a:rPr>
              <a:t/>
            </a:r>
            <a:br>
              <a:rPr lang="ru-RU" sz="4000" b="1" u="sng" cap="none" smtClean="0">
                <a:effectLst/>
              </a:rPr>
            </a:br>
            <a:r>
              <a:rPr lang="ru-RU" sz="3200" cap="none" smtClean="0">
                <a:effectLst/>
              </a:rPr>
              <a:t>  Джинсы фирмы «Глория-джинс» и   </a:t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>  материал джинсовый из ателье</a:t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>  неизвестного производителя </a:t>
            </a:r>
          </a:p>
        </p:txBody>
      </p:sp>
      <p:pic>
        <p:nvPicPr>
          <p:cNvPr id="17410" name="Picture 5" descr="denim-0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3284538"/>
            <a:ext cx="3816350" cy="3205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188913"/>
            <a:ext cx="8667750" cy="2540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400" b="1" u="sng" cap="none" smtClean="0">
                <a:effectLst/>
              </a:rPr>
              <a:t>Гипотеза: </a:t>
            </a:r>
            <a:br>
              <a:rPr lang="ru-RU" sz="4400" b="1" u="sng" cap="none" smtClean="0">
                <a:effectLst/>
              </a:rPr>
            </a:br>
            <a:r>
              <a:rPr lang="ru-RU" sz="4400" b="1" u="sng" cap="none" smtClean="0">
                <a:effectLst/>
              </a:rPr>
              <a:t/>
            </a:r>
            <a:br>
              <a:rPr lang="ru-RU" sz="4400" b="1" u="sng" cap="none" smtClean="0">
                <a:effectLst/>
              </a:rPr>
            </a:br>
            <a:r>
              <a:rPr lang="ru-RU" cap="none" smtClean="0">
                <a:effectLst/>
              </a:rPr>
              <a:t>Джинсы действительно качественный материал!?</a:t>
            </a:r>
          </a:p>
        </p:txBody>
      </p:sp>
      <p:pic>
        <p:nvPicPr>
          <p:cNvPr id="18434" name="Picture 7" descr="WD832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2133600"/>
            <a:ext cx="3449637" cy="4581525"/>
          </a:xfrm>
        </p:spPr>
      </p:pic>
      <p:pic>
        <p:nvPicPr>
          <p:cNvPr id="18435" name="Picture 8" descr="129339288978768908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997200"/>
            <a:ext cx="339883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288" y="692150"/>
            <a:ext cx="8451850" cy="27559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400" b="1" u="sng" cap="none" smtClean="0">
                <a:effectLst/>
              </a:rPr>
              <a:t>Методы исследования:</a:t>
            </a:r>
            <a:br>
              <a:rPr lang="ru-RU" sz="4400" b="1" u="sng" cap="none" smtClean="0">
                <a:effectLst/>
              </a:rPr>
            </a:br>
            <a:r>
              <a:rPr lang="ru-RU" sz="3200" cap="none" smtClean="0">
                <a:effectLst/>
              </a:rPr>
              <a:t/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>   1. Изучение литературы</a:t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>   2. Моделирование</a:t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>   3. Анкетирование</a:t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>   4. Эксперимент </a:t>
            </a:r>
            <a:br>
              <a:rPr lang="ru-RU" sz="3200" cap="none" smtClean="0">
                <a:effectLst/>
              </a:rPr>
            </a:br>
            <a:endParaRPr lang="ru-RU" sz="3200" cap="none" smtClean="0">
              <a:effectLst/>
            </a:endParaRPr>
          </a:p>
        </p:txBody>
      </p:sp>
      <p:pic>
        <p:nvPicPr>
          <p:cNvPr id="19458" name="Picture 5" descr="denim-0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3429000"/>
            <a:ext cx="5280025" cy="3176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20" y="914386"/>
            <a:ext cx="8686800" cy="228601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/>
              <a:t>Все ли мы знаем о джинсах?</a:t>
            </a:r>
            <a:endParaRPr lang="ru-RU" sz="6000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04800" y="5000625"/>
            <a:ext cx="8686800" cy="10795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 descr="G:\джинсы\sss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500438"/>
            <a:ext cx="3857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ysClr val="windowText" lastClr="000000"/>
                </a:solidFill>
              </a:rPr>
              <a:t>История джинсов.</a:t>
            </a:r>
            <a:r>
              <a:rPr lang="ru-RU" sz="1800" dirty="0">
                <a:solidFill>
                  <a:sysClr val="windowText" lastClr="000000"/>
                </a:solidFill>
              </a:rPr>
              <a:t/>
            </a:r>
            <a:br>
              <a:rPr lang="ru-RU" sz="1800" dirty="0">
                <a:solidFill>
                  <a:sysClr val="windowText" lastClr="000000"/>
                </a:solidFill>
              </a:rPr>
            </a:br>
            <a:endParaRPr lang="ru-RU" sz="1800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1357313"/>
            <a:ext cx="4991100" cy="4668837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u="sng" dirty="0" smtClean="0"/>
              <a:t>Джинсы</a:t>
            </a:r>
            <a:r>
              <a:rPr lang="ru-RU" sz="2800" dirty="0" smtClean="0"/>
              <a:t> — брюки из плотной хлопчатобумажной ткани, с проклёпанными стыками швов на карманах.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Около 300 года н. э. во французском городе Ними изготовляли полотно </a:t>
            </a:r>
            <a:r>
              <a:rPr lang="ru-RU" sz="2800" b="1" u="sng" dirty="0" err="1" smtClean="0"/>
              <a:t>serge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de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Nimes</a:t>
            </a:r>
            <a:r>
              <a:rPr lang="ru-RU" sz="2800" dirty="0" smtClean="0"/>
              <a:t>. Через 1500 лет из этой ткани под названием </a:t>
            </a:r>
            <a:r>
              <a:rPr lang="ru-RU" sz="2800" b="1" u="sng" dirty="0" smtClean="0"/>
              <a:t>«</a:t>
            </a:r>
            <a:r>
              <a:rPr lang="ru-RU" sz="2800" b="1" u="sng" dirty="0" err="1" smtClean="0"/>
              <a:t>denim</a:t>
            </a:r>
            <a:r>
              <a:rPr lang="ru-RU" sz="2800" b="1" u="sng" dirty="0" smtClean="0"/>
              <a:t>» </a:t>
            </a:r>
            <a:r>
              <a:rPr lang="ru-RU" sz="2800" dirty="0" smtClean="0"/>
              <a:t>начали шить джинсы.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1507" name="Picture 2" descr="G:\джинсы\f689a232a9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928813"/>
            <a:ext cx="28971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349</Words>
  <Application>Microsoft Office PowerPoint</Application>
  <PresentationFormat>Экран (4:3)</PresentationFormat>
  <Paragraphs>92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Лист</vt:lpstr>
      <vt:lpstr>Диаграмма</vt:lpstr>
      <vt:lpstr>Джинсы</vt:lpstr>
      <vt:lpstr>Презентация PowerPoint</vt:lpstr>
      <vt:lpstr>Цели работы:  Исследовать качественный состав материала- джинс.</vt:lpstr>
      <vt:lpstr>Задачи:   1. Изучить литературу 2. Провести анкетирование 3. Провести лабораторные испытания  исследуемых материалов </vt:lpstr>
      <vt:lpstr>Объект исследования:    Джинсы фирмы «Глория-джинс» и      материал джинсовый из ателье   неизвестного производителя </vt:lpstr>
      <vt:lpstr>Гипотеза:   Джинсы действительно качественный материал!?</vt:lpstr>
      <vt:lpstr>Методы исследования:     1. Изучение литературы    2. Моделирование    3. Анкетирование    4. Эксперимент  </vt:lpstr>
      <vt:lpstr>Все ли мы знаем о джинсах?</vt:lpstr>
      <vt:lpstr>История джинсов. </vt:lpstr>
      <vt:lpstr>Презентация PowerPoint</vt:lpstr>
      <vt:lpstr>Презентация PowerPoint</vt:lpstr>
      <vt:lpstr>Джинсы в России </vt:lpstr>
      <vt:lpstr>Презентация PowerPoint</vt:lpstr>
      <vt:lpstr>Презентация PowerPoint</vt:lpstr>
      <vt:lpstr>Типы джинсовой ткани</vt:lpstr>
      <vt:lpstr>Презентация PowerPoint</vt:lpstr>
      <vt:lpstr>Результаты анкетирования</vt:lpstr>
      <vt:lpstr>Носите Ли вы джинсы?</vt:lpstr>
      <vt:lpstr> Почему?</vt:lpstr>
      <vt:lpstr>Знаете ли вы когда появились первые джинсы?</vt:lpstr>
      <vt:lpstr>Считаете ли вы джинсы деловой одеждой?</vt:lpstr>
      <vt:lpstr>Хотели бы вы, чтобы джинсы вошли в школьную форму?</vt:lpstr>
      <vt:lpstr>Эксперимент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Спасибо за внимание</vt:lpstr>
    </vt:vector>
  </TitlesOfParts>
  <Company>USH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Джинсы</dc:title>
  <dc:creator>309</dc:creator>
  <cp:lastModifiedBy>Учитель</cp:lastModifiedBy>
  <cp:revision>22</cp:revision>
  <dcterms:created xsi:type="dcterms:W3CDTF">2013-01-17T10:59:25Z</dcterms:created>
  <dcterms:modified xsi:type="dcterms:W3CDTF">2014-01-29T09:10:26Z</dcterms:modified>
</cp:coreProperties>
</file>